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9"/>
  </p:notesMasterIdLst>
  <p:sldIdLst>
    <p:sldId id="266" r:id="rId3"/>
    <p:sldId id="269" r:id="rId4"/>
    <p:sldId id="271" r:id="rId5"/>
    <p:sldId id="259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57" r:id="rId14"/>
    <p:sldId id="267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CC"/>
    <a:srgbClr val="660033"/>
    <a:srgbClr val="CC0066"/>
    <a:srgbClr val="3333FF"/>
    <a:srgbClr val="FF00FF"/>
    <a:srgbClr val="33B933"/>
    <a:srgbClr val="33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94660"/>
  </p:normalViewPr>
  <p:slideViewPr>
    <p:cSldViewPr>
      <p:cViewPr varScale="1">
        <p:scale>
          <a:sx n="104" d="100"/>
          <a:sy n="104" d="100"/>
        </p:scale>
        <p:origin x="3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5E72C6F-E3CE-0802-C5C2-C33B0481CC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438B313-4188-A063-DCF5-78C1986DFDA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502B8CFC-9835-430C-991C-FCC27C3965D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3574AFC2-9F4D-F361-DDDD-6990611D74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063DAEC9-7E37-7EC1-8458-7D251B1816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3DA4A60D-A283-17C5-5E18-764D48FE1F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C25A4A-04B1-49C7-8D07-95D3A4E3A4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C41451-E52C-52E5-E233-AD7A50EB24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CF3C5-6763-4D93-97C0-7075953D2AA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31DFD0E-3A29-71D2-9037-87136DBECB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F4BD8E8-6AB0-6CEF-120E-1E19E0048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394DB8-C4E3-BE2C-F6AB-89D5D3CF7D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1CB5-2FF1-4A3D-B85C-379DBA74E322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443DC51-3E54-8F1C-2F06-7A9C99FCAF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947B6FF-F4F1-8CC8-D776-1695C06F4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CA035B-AFFA-D00F-9971-00EAE14EF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59261-9B1E-4E6A-BC38-0148CB74E11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C4130BF-94E1-AE95-15A8-FA743A3857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664F389-5CE5-4D96-48B4-F5F7472F5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CF0475-AE77-E1E2-0956-CD7C3C3B3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25152-A511-473E-A9A5-8286398F0F0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CD8FAF9-8B48-D5AB-0CA0-4AA2C6FEBA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F92615C-1D81-4C23-A3D1-3A7BD78A9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583E246-F690-DF66-9F00-7CE90E4C4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EFBCBC-E851-4113-96A6-7F9B42EB825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FDB3278-495D-3D09-37AF-9BA6383BF79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667482A-C8B7-5EB7-0B4C-7CCF2443C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5AFF16A-1F15-6EC4-D04E-7C14286462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651BE7-409D-419D-9CBA-301EA8C9461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B4AA2B6-2268-B21C-577A-1EFF8063E9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C7E6F0B-F275-0A6B-5BB5-02C18CD3F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CFD6E3-5117-BEF0-7BD7-185A75D4CA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16150-EAEE-4110-A0BE-EFAB2B0A8B88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E551F875-41D4-740C-A917-35740900EA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A60D678-7C95-FC9E-929C-E9679FEF1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3044E9-CDF5-C4C7-8E82-2C0B321300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01C7AF-EACF-42AC-9444-11841A4FA8FA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57B9DAD4-9F61-1ABB-DFD2-DACD094EF1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33592962-74E2-3972-2658-DADC0F4878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6C54CDE8-3BB4-3579-7DD4-AAAFA6117903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0A81417-C37D-416A-BC67-18667CD09831}" type="slidenum">
              <a:rPr lang="en-GB" altLang="en-US" sz="1200">
                <a:latin typeface="Calibri" panose="020F0502020204030204" pitchFamily="34" charset="0"/>
              </a:rPr>
              <a:pPr algn="r"/>
              <a:t>16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3DB707-C70F-00E1-4276-2A7CE1480F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94B72-1E8C-4F9C-AEF4-9C44AA31C1F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F86A312-0E1B-B51A-BB8D-2123D464B0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FDE235F-3769-02AE-BA35-C36447290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F138B6-6801-73F1-E30D-D47E7EEE1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5E321B-BB6B-4CC7-9335-F557AC7350D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470D2A02-392F-E406-BBC3-402D18D9029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1E4D6A9-DC55-3035-4740-3F95F1802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D1855D-ECBA-7C17-5537-D3F6590EA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4DF62-2B59-42B8-96FD-CA26DC97AE7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33FE4A2A-3ABD-3A47-513F-B660D45545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624C52E-8C2C-B09B-3E1D-197429DD17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5A83E1-E5C0-C84C-259C-02F51E640E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E2039-BCC4-4EF0-8042-F168AD16EA6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3D9626F-64C8-F390-D06A-0792C9F67C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DC34511-B347-CC85-966B-FA82A3ED0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2F105E-2C07-2002-438D-7295853AB8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CFE75-F822-4922-91A2-99E59993F5F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61E838E0-0A6B-14FA-012C-250FC8C834D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90D1377-2580-F11C-4557-C2EBBEBEE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293979-B1A2-61BF-07A2-0B0D7F630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99B789-B112-4CCD-A7BF-FFB21CF2A89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1A632B3-ADDA-C3AE-FEEC-E30159AA99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D9EAAED-B464-E538-C0AC-B94670C60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00D000-1727-3EC7-A399-E623B2995B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B303D-AB58-4837-9EEF-6EB50C902FF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EAEF871-06C9-5426-DE72-912D550616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FF983CA-EBCC-08AB-A2E4-082DEA179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9955C5-6945-8BD8-ADCC-7AF231BC1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F9082-0758-4FEF-9C9E-1D0F62BBF92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81271B5A-13C1-44EF-2797-F4EB286712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1510018-EFB9-A117-09BA-E9C67295A8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CB90D-FDAE-FFC8-668D-45906E550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F0CEAB-A7F8-2489-273E-91A3CDE6A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907F0-2D50-CCDC-C425-67739A249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3D8DD-FDDB-1B80-618B-0687D517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FEA2-7F98-62D3-5163-EA396BBC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A337E-EE79-4060-86CD-3B2DBBDAD3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324008"/>
      </p:ext>
    </p:extLst>
  </p:cSld>
  <p:clrMapOvr>
    <a:masterClrMapping/>
  </p:clrMapOvr>
  <p:transition advClick="0" advTm="1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B131A-A3BA-0077-3D7C-A22F1DDC1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AD002-4283-8867-E0AC-AACEA8B91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91B0A-29BE-B646-7FF3-7B3E5FD2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F837F-A81E-484E-0B2A-5E892F7E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E6460-A325-4263-B3F2-A585245D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5344F-BDDF-4481-A27E-4B7B1C473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702855"/>
      </p:ext>
    </p:extLst>
  </p:cSld>
  <p:clrMapOvr>
    <a:masterClrMapping/>
  </p:clrMapOvr>
  <p:transition advClick="0" advTm="1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84BFEE-345C-1415-1564-BCA232859E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147B8-CAD1-81C9-FCCB-0B6469806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29259-5721-CFBD-7C00-18DD2A047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274B8-6C08-F828-B96C-39E17EC5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44D81-B135-A1C7-8F1F-DFC7DA7F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287DB-F3BE-4011-B3BC-0F809F6B22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952236"/>
      </p:ext>
    </p:extLst>
  </p:cSld>
  <p:clrMapOvr>
    <a:masterClrMapping/>
  </p:clrMapOvr>
  <p:transition advClick="0" advTm="12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88DB1F1F-D0B3-2B83-D1B7-68D3304BC1B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0483" name="Rectangle 3">
              <a:extLst>
                <a:ext uri="{FF2B5EF4-FFF2-40B4-BE49-F238E27FC236}">
                  <a16:creationId xmlns:a16="http://schemas.microsoft.com/office/drawing/2014/main" id="{1749D9DF-D49E-023F-AFDA-904DB063E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484" name="Group 4">
              <a:extLst>
                <a:ext uri="{FF2B5EF4-FFF2-40B4-BE49-F238E27FC236}">
                  <a16:creationId xmlns:a16="http://schemas.microsoft.com/office/drawing/2014/main" id="{87BFA174-BF58-C33A-2C12-873732BA7D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0485" name="Rectangle 5">
                <a:extLst>
                  <a:ext uri="{FF2B5EF4-FFF2-40B4-BE49-F238E27FC236}">
                    <a16:creationId xmlns:a16="http://schemas.microsoft.com/office/drawing/2014/main" id="{C638D933-7E90-B77A-3D6B-0A7F2487C2B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86" name="Rectangle 6">
                <a:extLst>
                  <a:ext uri="{FF2B5EF4-FFF2-40B4-BE49-F238E27FC236}">
                    <a16:creationId xmlns:a16="http://schemas.microsoft.com/office/drawing/2014/main" id="{0A820E22-6152-BFA7-3870-13F7BFD5DF38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87" name="Line 7">
                <a:extLst>
                  <a:ext uri="{FF2B5EF4-FFF2-40B4-BE49-F238E27FC236}">
                    <a16:creationId xmlns:a16="http://schemas.microsoft.com/office/drawing/2014/main" id="{5E9A9EB6-21DB-079A-2557-AB348318EA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488" name="Group 8">
              <a:extLst>
                <a:ext uri="{FF2B5EF4-FFF2-40B4-BE49-F238E27FC236}">
                  <a16:creationId xmlns:a16="http://schemas.microsoft.com/office/drawing/2014/main" id="{39455321-4E5F-6CD4-C479-186686CDEC0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0489" name="Rectangle 9">
                <a:extLst>
                  <a:ext uri="{FF2B5EF4-FFF2-40B4-BE49-F238E27FC236}">
                    <a16:creationId xmlns:a16="http://schemas.microsoft.com/office/drawing/2014/main" id="{B6A3DA82-2C1D-84A4-62AD-FAB0C08CAA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490" name="Line 10">
                <a:extLst>
                  <a:ext uri="{FF2B5EF4-FFF2-40B4-BE49-F238E27FC236}">
                    <a16:creationId xmlns:a16="http://schemas.microsoft.com/office/drawing/2014/main" id="{95F6D934-F302-EC62-C031-35B3C0A940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8396F49E-0405-FB1E-ECCB-91C3D27B1E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7761FF19-588E-5463-4974-D7A4853B47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0769EAA9-EF84-8750-C42B-E11A263E07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98B86B6D-7F69-67AD-32A1-D08D0421F8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009FDFD0-9271-771B-94E7-3B0427978D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ABB1BBC-FD1B-4EF1-8089-5C9EF7EA0F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advClick="0" advTm="12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CC3EF-76C7-B944-2B50-C384254D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71424-2A6B-3E38-43B4-F95525DEF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62116-2C3B-F6FE-C65B-511F2734E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0C18C-17E6-4E86-BE68-7100BD93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8EB0D-308B-24CA-8AD0-7F3468A62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774A3-A29D-47B3-8FAA-182D6D286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949650"/>
      </p:ext>
    </p:extLst>
  </p:cSld>
  <p:clrMapOvr>
    <a:masterClrMapping/>
  </p:clrMapOvr>
  <p:transition advClick="0" advTm="12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9E8E-9E8A-A689-B0D4-5A5F5F214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D6E72-3B14-9369-B660-CD3941E8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96D82-DCA1-6258-28F8-3CDFC10D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EC772-4E03-C849-36EE-931EDAFD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95417-82E7-F036-1EF7-75D26236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3CC60-366A-485D-B2D2-C9BF52CB8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707245"/>
      </p:ext>
    </p:extLst>
  </p:cSld>
  <p:clrMapOvr>
    <a:masterClrMapping/>
  </p:clrMapOvr>
  <p:transition advClick="0" advTm="12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20B0A-F97A-AF8A-8513-1B3736BD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75297-ADC2-AB11-26AF-D61C0EF3D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14290-4405-9625-9092-AAC18233A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9C87F-3AE6-962A-C31A-7C9BB511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6914A-2084-4B2E-BDCA-A45D368B3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DB4F8-879F-5D03-FD55-FD4B519F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FE95A-F305-4453-AD09-8B79C4FB7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18745"/>
      </p:ext>
    </p:extLst>
  </p:cSld>
  <p:clrMapOvr>
    <a:masterClrMapping/>
  </p:clrMapOvr>
  <p:transition advClick="0" advTm="12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035D8-D908-57FB-B586-03B9A2943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55F1A-8E13-752F-7BE6-E72B3731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EA2A1-95A8-E01E-B2A1-F4CC640EA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BA1FC-F227-D9BF-01F8-00C1C7429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8A4959-B8A1-6DE1-A536-3AC70E1CF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2CCFF2-AA78-F077-AFD0-09FBFF26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F033D-EA89-C655-6779-C1ED7220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DDF1D-A0DE-10EA-095A-F39CB320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4F97E-6E2E-40BE-B339-D1267E208E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64177"/>
      </p:ext>
    </p:extLst>
  </p:cSld>
  <p:clrMapOvr>
    <a:masterClrMapping/>
  </p:clrMapOvr>
  <p:transition advClick="0" advTm="12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A9DA-2615-FE8C-F350-56F225A31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C6456-9461-C168-0972-6F7780F76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823CF-D534-DF9C-8C10-56099376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0D438-7C45-BAEA-9768-05408E62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6C8F1-D5AF-4E46-83A4-D88BB6D99E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698745"/>
      </p:ext>
    </p:extLst>
  </p:cSld>
  <p:clrMapOvr>
    <a:masterClrMapping/>
  </p:clrMapOvr>
  <p:transition advClick="0" advTm="1200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A2CB77-CBBC-582C-A530-32B808DD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192B6-7FBD-D979-F407-507F8CAF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8C614-839A-5776-F0CE-F556CC1D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B021F-DAF4-48E0-A1C0-5C59ACFB4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83327"/>
      </p:ext>
    </p:extLst>
  </p:cSld>
  <p:clrMapOvr>
    <a:masterClrMapping/>
  </p:clrMapOvr>
  <p:transition advClick="0" advTm="1200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370CD-0D49-D303-E332-1C6ECD027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D9F9-C4D6-8B7E-3E87-8195188EA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4767B-6D5F-2819-5748-5B4BB587B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0E347-B641-6709-0207-351DEC88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74A6F-8D96-9C81-B6F6-5938373B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F2BDF-95DA-F6BD-0901-CD1E1E9B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4D7D6-89EA-4BCE-8830-344045869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688244"/>
      </p:ext>
    </p:extLst>
  </p:cSld>
  <p:clrMapOvr>
    <a:masterClrMapping/>
  </p:clrMapOvr>
  <p:transition advClick="0" advTm="1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2160A-B3BC-058B-ADA5-9FCB24ED5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6A0C9-D96F-1E10-7CE9-695930448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14595-B418-A59B-3E3E-621AA883E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3C96E-4C92-69B3-3F32-B9512D778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D180C-F85F-13AC-65BD-390C1127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14F62-6284-41D5-AC4F-0CBCF5D730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31800"/>
      </p:ext>
    </p:extLst>
  </p:cSld>
  <p:clrMapOvr>
    <a:masterClrMapping/>
  </p:clrMapOvr>
  <p:transition advClick="0" advTm="12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3C5A4-9F4D-C548-B5B9-139930B1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850770-61B8-CD46-F1C6-E6796D590B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0EE39-B738-230F-6625-24372F733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C70D9-5974-4AEB-E821-0A52AE42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6FFF4-94EC-BB49-2445-FC47CD17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6D558A-42B3-9AAB-A5AE-8AD6326D3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4841-8C38-4AB4-A9DD-ADBE98C97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458789"/>
      </p:ext>
    </p:extLst>
  </p:cSld>
  <p:clrMapOvr>
    <a:masterClrMapping/>
  </p:clrMapOvr>
  <p:transition advClick="0" advTm="1200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8E1A-B12F-5B10-B0E1-F35462BFF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B4B4E-AFF1-77BC-87CB-F926F997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6D1AB-88F9-1EC3-FD6C-C798EEF8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7CAB-7B60-8212-91E8-D9615938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0E67B-CFDB-3FC1-104C-130EAFD1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9F55B-B6FD-4371-9D82-6945ED1DE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442387"/>
      </p:ext>
    </p:extLst>
  </p:cSld>
  <p:clrMapOvr>
    <a:masterClrMapping/>
  </p:clrMapOvr>
  <p:transition advClick="0" advTm="1200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4931B-7104-D1FC-D49F-45CFEF187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083AD-5D70-7E8C-BD8A-C421F1C8E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6D821-AA8D-3E12-2F7A-300710A06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FAA16-AE91-8CFB-BF8F-5A5CD9AEE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C8249-455D-EC3F-B65C-E5746242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E6E4B-3A4D-4127-B985-80BF57B8F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647287"/>
      </p:ext>
    </p:extLst>
  </p:cSld>
  <p:clrMapOvr>
    <a:masterClrMapping/>
  </p:clrMapOvr>
  <p:transition advClick="0" advTm="1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4A06-E1B3-D023-F62E-47FC5C0EC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01828-8A1E-8CB9-45CA-1C0F3967E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4A459-2143-707B-1161-7A871214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F3077-ADB4-62F2-F65B-E41F20DA5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0F172-6511-C8E7-7660-95ED3ADDE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4B23D-67EC-4670-B3CF-EDC8A46A1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00495"/>
      </p:ext>
    </p:extLst>
  </p:cSld>
  <p:clrMapOvr>
    <a:masterClrMapping/>
  </p:clrMapOvr>
  <p:transition advClick="0" advTm="1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7F8A9-1877-FB90-0EA0-FAF7B21A2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AEEB2-D1C9-0B9F-33D2-28469361A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FC312-12DE-F9A4-5094-A13DF61E4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FC447-E960-77D4-3E9D-944AC73C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41CAC-AED0-D3CC-2CB8-E595792F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CF387-E838-8176-114E-5F2CE992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ADF0E-AF00-490D-A67F-73AC00B018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8818378"/>
      </p:ext>
    </p:extLst>
  </p:cSld>
  <p:clrMapOvr>
    <a:masterClrMapping/>
  </p:clrMapOvr>
  <p:transition advClick="0" advTm="1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14D5-ADD2-947B-465A-62C5BF6C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17BF4-60F2-14EB-019D-04D69AB6B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BAF5E-48FE-319A-E41B-AD41F7EC9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749854-B8CD-E542-FA10-DA2FCE7F3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EB52A-D508-BE5B-5006-65F1BA14FC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E6712-2AA9-92AC-4E6F-241EDF969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29923-B10C-A70D-EF7D-D7D953ED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73722-D245-BF76-B9F5-2FC08057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0490E-7CE4-4EE0-8993-B6E8A55048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245076"/>
      </p:ext>
    </p:extLst>
  </p:cSld>
  <p:clrMapOvr>
    <a:masterClrMapping/>
  </p:clrMapOvr>
  <p:transition advClick="0" advTm="1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AAE12-3A9B-456F-D496-69B66C2A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31A9F-781C-BA6A-4B54-E17D2B1D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38F53-E477-71C6-6542-95F4342CD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15CD4B-B2C6-09F3-46A3-BB3E9733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9BF37-543C-4016-8AB6-6AE6C2DD9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530318"/>
      </p:ext>
    </p:extLst>
  </p:cSld>
  <p:clrMapOvr>
    <a:masterClrMapping/>
  </p:clrMapOvr>
  <p:transition advClick="0" advTm="1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2F763-1D31-D58D-F655-D63644A1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CEFF3-A373-C995-70A0-4D386387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9BE72-3A4A-7672-5584-D6975F52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11D01-E553-4C60-B67F-62197EF3B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70774"/>
      </p:ext>
    </p:extLst>
  </p:cSld>
  <p:clrMapOvr>
    <a:masterClrMapping/>
  </p:clrMapOvr>
  <p:transition advClick="0" advTm="1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8D75E-FFE3-BB82-34F9-A60FF68C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DF13D-D30A-092B-5F70-73EB23451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0DAA4-C3F4-2E3F-7972-C8C452809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28C24-16A8-7669-CF9F-3147BC88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EE5D5-28C4-7A7F-0BFC-9EF64A56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16753-8C59-88ED-165B-A0A0A3522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95E49-F6A1-48AC-918C-799950C53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47780"/>
      </p:ext>
    </p:extLst>
  </p:cSld>
  <p:clrMapOvr>
    <a:masterClrMapping/>
  </p:clrMapOvr>
  <p:transition advClick="0" advTm="1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94DA-0ED1-08CE-F6F2-FF4C29EA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9FD0F2-89E2-F19E-C37F-4BD6563F1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D1485-AC02-05C3-08AE-31CB40F97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10FCC-CE06-9600-D9B8-E08FC8D4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B52074-0AFD-AAAB-B458-5F6204288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30FF-4360-C02B-3343-9E8027EF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ABD61-E6BC-41C8-A2F6-331411266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405964"/>
      </p:ext>
    </p:extLst>
  </p:cSld>
  <p:clrMapOvr>
    <a:masterClrMapping/>
  </p:clrMapOvr>
  <p:transition advClick="0" advTm="1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254E7B-8D5B-056D-C27F-990B192F0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9332C4-2D62-6DA5-2E93-8E9E7FFD6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5752E2E-16CD-8F72-9B56-85AEEDA779C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8C5BC3-455A-19B3-7F87-9F5B8738A7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9360FB-5CAD-DC3A-2854-C7E9E5637EA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27C490-2EB6-457B-A8BC-8167607CE8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advClick="0" advTm="12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892A2372-FC49-D83E-14C2-5818E2BE17C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9" name="Rectangle 3">
              <a:extLst>
                <a:ext uri="{FF2B5EF4-FFF2-40B4-BE49-F238E27FC236}">
                  <a16:creationId xmlns:a16="http://schemas.microsoft.com/office/drawing/2014/main" id="{1790FA69-AC9D-87AF-D98D-F356CBB67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9460" name="Group 4">
              <a:extLst>
                <a:ext uri="{FF2B5EF4-FFF2-40B4-BE49-F238E27FC236}">
                  <a16:creationId xmlns:a16="http://schemas.microsoft.com/office/drawing/2014/main" id="{D79F2AB3-0821-FEDC-3EF6-747AEFF64C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61" name="Rectangle 5">
                <a:extLst>
                  <a:ext uri="{FF2B5EF4-FFF2-40B4-BE49-F238E27FC236}">
                    <a16:creationId xmlns:a16="http://schemas.microsoft.com/office/drawing/2014/main" id="{D4240A6B-6606-170F-4EA5-5A35EA8EB0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2" name="Line 6">
                <a:extLst>
                  <a:ext uri="{FF2B5EF4-FFF2-40B4-BE49-F238E27FC236}">
                    <a16:creationId xmlns:a16="http://schemas.microsoft.com/office/drawing/2014/main" id="{80D00DE6-D785-B24A-4991-27701DF781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9463" name="Rectangle 7">
            <a:extLst>
              <a:ext uri="{FF2B5EF4-FFF2-40B4-BE49-F238E27FC236}">
                <a16:creationId xmlns:a16="http://schemas.microsoft.com/office/drawing/2014/main" id="{FEB5C4D9-F7D3-F79A-EAFF-CE50E0D9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E3ADE8D9-1327-267B-5757-08992AED1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EA73F9C9-DFD3-31C4-0FC1-0025F725C4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9466" name="Rectangle 10">
            <a:extLst>
              <a:ext uri="{FF2B5EF4-FFF2-40B4-BE49-F238E27FC236}">
                <a16:creationId xmlns:a16="http://schemas.microsoft.com/office/drawing/2014/main" id="{8049A0A1-590B-C21E-86C9-D83E623DA0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9467" name="Rectangle 11">
            <a:extLst>
              <a:ext uri="{FF2B5EF4-FFF2-40B4-BE49-F238E27FC236}">
                <a16:creationId xmlns:a16="http://schemas.microsoft.com/office/drawing/2014/main" id="{503199A2-9579-F1E7-F184-0F926BBD99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E88B38C-E476-41D0-90BE-FE184A472F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468" name="Line 12">
            <a:extLst>
              <a:ext uri="{FF2B5EF4-FFF2-40B4-BE49-F238E27FC236}">
                <a16:creationId xmlns:a16="http://schemas.microsoft.com/office/drawing/2014/main" id="{BFFC1DF1-1909-D5CD-530D-0FD168183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1200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hyperlink" Target="http://images.google.co.in/imgres?imgurl=http://www.jjjtrain.com/vms/Media/glossary_s/scale.jpg&amp;imgrefurl=http://www.jjjtrain.com/vms/glossary_s.html&amp;h=230&amp;w=256&amp;sz=9&amp;tbnid=3AxIDaF3ig-8eM:&amp;tbnh=96&amp;tbnw=107&amp;hl=en&amp;start=18&amp;prev=/images%3Fq%3Dmeasuring%2Bscale%26svnum%3D10%26hl%3Den%26lr%3D" TargetMode="External"/><Relationship Id="rId3" Type="http://schemas.openxmlformats.org/officeDocument/2006/relationships/hyperlink" Target="http://images.google.co.in/imgres?imgurl=http://www.bbc.co.uk/schools/gcsebitesize/design/images/dt_drawing.gif&amp;imgrefurl=http://www.bbc.co.uk/schools/gcsebitesize/design/graphics/graphicmediarev3.shtml&amp;h=376&amp;w=372&amp;sz=13&amp;tbnid=f6QzchdpBVBd7M:&amp;tbnh=118&amp;tbnw=116&amp;hl=en&amp;start=5&amp;prev=/images%3Fq%3Dset%2Bsquare%26svnum%3D10%26hl%3Den%26lr%3D" TargetMode="External"/><Relationship Id="rId7" Type="http://schemas.openxmlformats.org/officeDocument/2006/relationships/hyperlink" Target="http://images.google.co.in/imgres?imgurl=http://www.xtec.es/~jcanadil/imatges/mat_apl/actius/compas_geometric.jpg&amp;imgrefurl=http://www.xtec.es/~jcanadil/imatges/mat_apl/angles.htm&amp;h=280&amp;w=365&amp;sz=12&amp;tbnid=dqU80wE8y_iDsM:&amp;tbnh=90&amp;tbnw=118&amp;hl=en&amp;start=1&amp;prev=/images%3Fq%3Dgeometrical%2Bcompas%26svnum%3D10%26hl%3Den%26lr%3D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11" Type="http://schemas.openxmlformats.org/officeDocument/2006/relationships/hyperlink" Target="http://images.google.co.in/imgres?imgurl=http://www.sloanmarketing.com/images/pencile.jpg&amp;imgrefurl=http://www.sloanmarketing.com/&amp;h=198&amp;w=162&amp;sz=8&amp;tbnid=rDnsmhWB-ayvjM:&amp;tbnh=99&amp;tbnw=81&amp;hl=en&amp;start=4&amp;prev=/images%3Fq%3Dpencile%26svnum%3D10%26hl%3Den%26lr%3D" TargetMode="External"/><Relationship Id="rId5" Type="http://schemas.openxmlformats.org/officeDocument/2006/relationships/hyperlink" Target="http://images.google.co.in/imgres?imgurl=http://www.staedtler.co.jp/products/06_template/09-set-square/image/965.gif&amp;imgrefurl=http://www.staedtler.co.jp/products/06_template/09-set-square/&amp;h=170&amp;w=280&amp;sz=17&amp;tbnid=YzVaWIgafzrNTM:&amp;tbnh=66&amp;tbnw=109&amp;hl=en&amp;start=20&amp;prev=/images%3Fq%3Dset%2Bsquare%26svnum%3D10%26hl%3Den%26lr%3D" TargetMode="External"/><Relationship Id="rId10" Type="http://schemas.openxmlformats.org/officeDocument/2006/relationships/image" Target="../media/image4.jpeg"/><Relationship Id="rId4" Type="http://schemas.openxmlformats.org/officeDocument/2006/relationships/image" Target="../media/image1.jpeg"/><Relationship Id="rId9" Type="http://schemas.openxmlformats.org/officeDocument/2006/relationships/hyperlink" Target="http://images.google.co.in/imgres?imgurl=http://www.tropassez.com/Gomme%2520Eraser%25201.jpg&amp;imgrefurl=http://www.tropassez.com/page74.html&amp;h=416&amp;w=283&amp;sz=144&amp;tbnid=MLfLr6g_S9Yb8M:&amp;tbnh=122&amp;tbnw=82&amp;hl=en&amp;start=6&amp;prev=/images%3Fq%3Deraser%26svnum%3D10%26hl%3Den%26lr%3D" TargetMode="External"/><Relationship Id="rId1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WordArt 5">
            <a:extLst>
              <a:ext uri="{FF2B5EF4-FFF2-40B4-BE49-F238E27FC236}">
                <a16:creationId xmlns:a16="http://schemas.microsoft.com/office/drawing/2014/main" id="{2640ECC6-209C-CBC4-F5E4-B7B78F035F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67056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A50021">
                    <a:alpha val="39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Tangents of the circle</a:t>
            </a:r>
          </a:p>
        </p:txBody>
      </p:sp>
      <p:sp>
        <p:nvSpPr>
          <p:cNvPr id="14345" name="WordArt 9">
            <a:extLst>
              <a:ext uri="{FF2B5EF4-FFF2-40B4-BE49-F238E27FC236}">
                <a16:creationId xmlns:a16="http://schemas.microsoft.com/office/drawing/2014/main" id="{456CDAC5-B1BD-B475-DC3C-2161FD19D06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2514600"/>
            <a:ext cx="5105400" cy="1447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GB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F0F3B86B-3E4C-BEFD-C35E-46D9ACBAF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495800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Shivshankar Choudhary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97B1C7E3-1C7B-EA90-171E-6DEFA3FA4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257800"/>
            <a:ext cx="2438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And</a:t>
            </a:r>
          </a:p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008000"/>
                </a:solidFill>
              </a:rPr>
              <a:t>Ram Singh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3" grpId="0"/>
      <p:bldP spid="14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Oval 5">
            <a:extLst>
              <a:ext uri="{FF2B5EF4-FFF2-40B4-BE49-F238E27FC236}">
                <a16:creationId xmlns:a16="http://schemas.microsoft.com/office/drawing/2014/main" id="{088B0E91-D7CE-F9D8-D67C-CB46B897B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819400"/>
            <a:ext cx="2514600" cy="24384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12295" name="Oval 7">
            <a:extLst>
              <a:ext uri="{FF2B5EF4-FFF2-40B4-BE49-F238E27FC236}">
                <a16:creationId xmlns:a16="http://schemas.microsoft.com/office/drawing/2014/main" id="{5DEDB39A-9FC2-3735-DDDF-032D0997B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200400"/>
            <a:ext cx="16764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A327C997-CBEC-0C21-D5FB-E64C2AA0A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057400"/>
            <a:ext cx="4572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744368CF-A2E8-3087-AB30-EA196343F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90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:a16="http://schemas.microsoft.com/office/drawing/2014/main" id="{43A07D22-2039-D773-B09A-56AF09DDD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181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9D7FF777-E730-8740-2872-2A9F9958B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886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O</a:t>
            </a:r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D4635D36-CBCA-5515-16E9-1BA765952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425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O’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B65E3FDA-1356-FAD9-A5F8-157FBDFC9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153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>
                <a:solidFill>
                  <a:schemeClr val="accent2"/>
                </a:solidFill>
              </a:rPr>
              <a:t>When two circles touches internally</a:t>
            </a:r>
          </a:p>
        </p:txBody>
      </p:sp>
      <p:sp>
        <p:nvSpPr>
          <p:cNvPr id="12307" name="Text Box 19">
            <a:extLst>
              <a:ext uri="{FF2B5EF4-FFF2-40B4-BE49-F238E27FC236}">
                <a16:creationId xmlns:a16="http://schemas.microsoft.com/office/drawing/2014/main" id="{476CE3C5-9342-F2F2-34DF-9605C3901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8674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We can construct only</a:t>
            </a:r>
            <a:r>
              <a:rPr lang="en-US" altLang="en-US" b="1">
                <a:solidFill>
                  <a:srgbClr val="FF66FF"/>
                </a:solidFill>
              </a:rPr>
              <a:t> </a:t>
            </a:r>
            <a:r>
              <a:rPr lang="en-US" altLang="en-US" b="1">
                <a:solidFill>
                  <a:srgbClr val="33CC33"/>
                </a:solidFill>
              </a:rPr>
              <a:t>one</a:t>
            </a:r>
            <a:r>
              <a:rPr lang="en-US" altLang="en-US" b="1"/>
              <a:t> tangents </a:t>
            </a:r>
            <a:r>
              <a:rPr lang="en-US" altLang="en-US" b="1">
                <a:solidFill>
                  <a:srgbClr val="FF0000"/>
                </a:solidFill>
              </a:rPr>
              <a:t>APB</a:t>
            </a:r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C415A4CE-35EB-0214-D661-25DE51172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05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P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  <p:bldP spid="12297" grpId="0"/>
      <p:bldP spid="12298" grpId="0"/>
      <p:bldP spid="12299" grpId="0"/>
      <p:bldP spid="12300" grpId="0"/>
      <p:bldP spid="12306" grpId="0"/>
      <p:bldP spid="12307" grpId="0"/>
      <p:bldP spid="12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DAEB57E-8ECE-7327-AF91-A3581FD37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When two concurrent circles</a:t>
            </a:r>
          </a:p>
        </p:txBody>
      </p:sp>
      <p:sp>
        <p:nvSpPr>
          <p:cNvPr id="13316" name="Oval 4">
            <a:extLst>
              <a:ext uri="{FF2B5EF4-FFF2-40B4-BE49-F238E27FC236}">
                <a16:creationId xmlns:a16="http://schemas.microsoft.com/office/drawing/2014/main" id="{B223D3A6-63B1-743D-7E72-DFA15B805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411288"/>
            <a:ext cx="3352800" cy="32369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9" name="Oval 7">
            <a:extLst>
              <a:ext uri="{FF2B5EF4-FFF2-40B4-BE49-F238E27FC236}">
                <a16:creationId xmlns:a16="http://schemas.microsoft.com/office/drawing/2014/main" id="{EA6233AB-004E-16E2-7AAB-245CE3E92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371600" cy="127317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>
              <a:solidFill>
                <a:schemeClr val="bg1"/>
              </a:solidFill>
            </a:endParaRP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A8A2C3E6-9778-A5A8-256B-65EF861AB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718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O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8771C71F-3508-9488-63C9-7B68FF47A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8194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O’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EDBA4450-40B1-D5AD-FCF4-B1D43A663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00FF"/>
                </a:solidFill>
              </a:rPr>
              <a:t>We can </a:t>
            </a:r>
            <a:r>
              <a:rPr lang="en-US" altLang="en-US" b="1" u="sng">
                <a:solidFill>
                  <a:srgbClr val="0000FF"/>
                </a:solidFill>
              </a:rPr>
              <a:t>not construct</a:t>
            </a:r>
            <a:r>
              <a:rPr lang="en-US" altLang="en-US" b="1">
                <a:solidFill>
                  <a:srgbClr val="FF00FF"/>
                </a:solidFill>
              </a:rPr>
              <a:t> any common tangent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9" grpId="0" animBg="1"/>
      <p:bldP spid="13320" grpId="0"/>
      <p:bldP spid="13321" grpId="0"/>
      <p:bldP spid="133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Oval 4">
            <a:extLst>
              <a:ext uri="{FF2B5EF4-FFF2-40B4-BE49-F238E27FC236}">
                <a16:creationId xmlns:a16="http://schemas.microsoft.com/office/drawing/2014/main" id="{25EC757A-9BA4-12A4-E1B7-E557E5AA8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276600"/>
            <a:ext cx="1371600" cy="1371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Oval 5">
            <a:extLst>
              <a:ext uri="{FF2B5EF4-FFF2-40B4-BE49-F238E27FC236}">
                <a16:creationId xmlns:a16="http://schemas.microsoft.com/office/drawing/2014/main" id="{B02E2CBF-2CAC-9385-983B-EE1F94BE2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76200" cy="762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45399DA8-209C-D38A-6B96-48E03EB44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chemeClr val="hlink"/>
                </a:solidFill>
              </a:rPr>
              <a:t>P</a:t>
            </a:r>
          </a:p>
        </p:txBody>
      </p:sp>
      <p:sp>
        <p:nvSpPr>
          <p:cNvPr id="4103" name="Oval 7">
            <a:extLst>
              <a:ext uri="{FF2B5EF4-FFF2-40B4-BE49-F238E27FC236}">
                <a16:creationId xmlns:a16="http://schemas.microsoft.com/office/drawing/2014/main" id="{28D47F42-C3EC-6145-AE64-DDE9A1538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962400"/>
            <a:ext cx="76200" cy="76200"/>
          </a:xfrm>
          <a:prstGeom prst="ellipse">
            <a:avLst/>
          </a:prstGeom>
          <a:solidFill>
            <a:srgbClr val="33CC33"/>
          </a:soli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310C0A00-A37D-9583-F9C2-5F5BAABABF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3962400"/>
            <a:ext cx="33528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Arc 9">
            <a:extLst>
              <a:ext uri="{FF2B5EF4-FFF2-40B4-BE49-F238E27FC236}">
                <a16:creationId xmlns:a16="http://schemas.microsoft.com/office/drawing/2014/main" id="{5CD33D3A-D9A6-4499-F606-6C76732BA46A}"/>
              </a:ext>
            </a:extLst>
          </p:cNvPr>
          <p:cNvSpPr>
            <a:spLocks/>
          </p:cNvSpPr>
          <p:nvPr/>
        </p:nvSpPr>
        <p:spPr bwMode="auto">
          <a:xfrm>
            <a:off x="3810000" y="2362200"/>
            <a:ext cx="6096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Arc 10">
            <a:extLst>
              <a:ext uri="{FF2B5EF4-FFF2-40B4-BE49-F238E27FC236}">
                <a16:creationId xmlns:a16="http://schemas.microsoft.com/office/drawing/2014/main" id="{CDA06D0F-3C2D-ECFD-564A-0A0C468C9444}"/>
              </a:ext>
            </a:extLst>
          </p:cNvPr>
          <p:cNvSpPr>
            <a:spLocks/>
          </p:cNvSpPr>
          <p:nvPr/>
        </p:nvSpPr>
        <p:spPr bwMode="auto">
          <a:xfrm rot="11231056">
            <a:off x="3886200" y="5562600"/>
            <a:ext cx="5334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Arc 12">
            <a:extLst>
              <a:ext uri="{FF2B5EF4-FFF2-40B4-BE49-F238E27FC236}">
                <a16:creationId xmlns:a16="http://schemas.microsoft.com/office/drawing/2014/main" id="{03B2ED04-F371-82CD-218C-90F7F5CDFA81}"/>
              </a:ext>
            </a:extLst>
          </p:cNvPr>
          <p:cNvSpPr>
            <a:spLocks/>
          </p:cNvSpPr>
          <p:nvPr/>
        </p:nvSpPr>
        <p:spPr bwMode="auto">
          <a:xfrm rot="13630485">
            <a:off x="4049713" y="2274887"/>
            <a:ext cx="381000" cy="555625"/>
          </a:xfrm>
          <a:custGeom>
            <a:avLst/>
            <a:gdLst>
              <a:gd name="G0" fmla="+- 0 0 0"/>
              <a:gd name="G1" fmla="+- 8048 0 0"/>
              <a:gd name="G2" fmla="+- 21600 0 0"/>
              <a:gd name="T0" fmla="*/ 20045 w 21600"/>
              <a:gd name="T1" fmla="*/ 0 h 22513"/>
              <a:gd name="T2" fmla="*/ 16042 w 21600"/>
              <a:gd name="T3" fmla="*/ 22513 h 22513"/>
              <a:gd name="T4" fmla="*/ 0 w 21600"/>
              <a:gd name="T5" fmla="*/ 8048 h 22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13" fill="none" extrusionOk="0">
                <a:moveTo>
                  <a:pt x="20044" y="0"/>
                </a:moveTo>
                <a:cubicBezTo>
                  <a:pt x="21072" y="2558"/>
                  <a:pt x="21600" y="5290"/>
                  <a:pt x="21600" y="8048"/>
                </a:cubicBezTo>
                <a:cubicBezTo>
                  <a:pt x="21600" y="13391"/>
                  <a:pt x="19619" y="18544"/>
                  <a:pt x="16041" y="22512"/>
                </a:cubicBezTo>
              </a:path>
              <a:path w="21600" h="22513" stroke="0" extrusionOk="0">
                <a:moveTo>
                  <a:pt x="20044" y="0"/>
                </a:moveTo>
                <a:cubicBezTo>
                  <a:pt x="21072" y="2558"/>
                  <a:pt x="21600" y="5290"/>
                  <a:pt x="21600" y="8048"/>
                </a:cubicBezTo>
                <a:cubicBezTo>
                  <a:pt x="21600" y="13391"/>
                  <a:pt x="19619" y="18544"/>
                  <a:pt x="16041" y="22512"/>
                </a:cubicBezTo>
                <a:lnTo>
                  <a:pt x="0" y="804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Arc 13">
            <a:extLst>
              <a:ext uri="{FF2B5EF4-FFF2-40B4-BE49-F238E27FC236}">
                <a16:creationId xmlns:a16="http://schemas.microsoft.com/office/drawing/2014/main" id="{F6646FC7-C102-B0B6-7085-574AD489B867}"/>
              </a:ext>
            </a:extLst>
          </p:cNvPr>
          <p:cNvSpPr>
            <a:spLocks/>
          </p:cNvSpPr>
          <p:nvPr/>
        </p:nvSpPr>
        <p:spPr bwMode="auto">
          <a:xfrm rot="1429645" flipV="1">
            <a:off x="3886200" y="5334000"/>
            <a:ext cx="4572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455"/>
              <a:gd name="T1" fmla="*/ 0 h 21600"/>
              <a:gd name="T2" fmla="*/ 20455 w 20455"/>
              <a:gd name="T3" fmla="*/ 14662 h 21600"/>
              <a:gd name="T4" fmla="*/ 0 w 2045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55" h="21600" fill="none" extrusionOk="0">
                <a:moveTo>
                  <a:pt x="-1" y="0"/>
                </a:moveTo>
                <a:cubicBezTo>
                  <a:pt x="9255" y="0"/>
                  <a:pt x="17482" y="5896"/>
                  <a:pt x="20455" y="14661"/>
                </a:cubicBezTo>
              </a:path>
              <a:path w="20455" h="21600" stroke="0" extrusionOk="0">
                <a:moveTo>
                  <a:pt x="-1" y="0"/>
                </a:moveTo>
                <a:cubicBezTo>
                  <a:pt x="9255" y="0"/>
                  <a:pt x="17482" y="5896"/>
                  <a:pt x="20455" y="1466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0" name="Line 14">
            <a:extLst>
              <a:ext uri="{FF2B5EF4-FFF2-40B4-BE49-F238E27FC236}">
                <a16:creationId xmlns:a16="http://schemas.microsoft.com/office/drawing/2014/main" id="{8909C20E-0574-9BD2-E63F-EFDD2EC21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981200"/>
            <a:ext cx="0" cy="4572000"/>
          </a:xfrm>
          <a:prstGeom prst="line">
            <a:avLst/>
          </a:prstGeom>
          <a:noFill/>
          <a:ln w="28575">
            <a:solidFill>
              <a:srgbClr val="660033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Oval 15">
            <a:extLst>
              <a:ext uri="{FF2B5EF4-FFF2-40B4-BE49-F238E27FC236}">
                <a16:creationId xmlns:a16="http://schemas.microsoft.com/office/drawing/2014/main" id="{C0468C07-7294-C137-E4BF-ED452DF4C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828800"/>
            <a:ext cx="3505200" cy="3657600"/>
          </a:xfrm>
          <a:prstGeom prst="ellipse">
            <a:avLst/>
          </a:prstGeom>
          <a:noFill/>
          <a:ln w="28575">
            <a:solidFill>
              <a:srgbClr val="FF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12" name="Line 16">
            <a:extLst>
              <a:ext uri="{FF2B5EF4-FFF2-40B4-BE49-F238E27FC236}">
                <a16:creationId xmlns:a16="http://schemas.microsoft.com/office/drawing/2014/main" id="{A4E314F3-47FF-C000-BCCA-741BDB5D1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480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3" name="Line 17">
            <a:extLst>
              <a:ext uri="{FF2B5EF4-FFF2-40B4-BE49-F238E27FC236}">
                <a16:creationId xmlns:a16="http://schemas.microsoft.com/office/drawing/2014/main" id="{3F66A4FD-A033-9D66-4FAF-1F030BBD4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3962400"/>
            <a:ext cx="46482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E9C249EC-93AE-93AB-A47B-B111499DE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P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990033"/>
                </a:solidFill>
              </a:rPr>
              <a:t>is a point out side the circle you can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990033"/>
                </a:solidFill>
              </a:rPr>
              <a:t>construct</a:t>
            </a:r>
            <a:r>
              <a:rPr lang="en-US" altLang="en-US" b="1">
                <a:solidFill>
                  <a:srgbClr val="FF0000"/>
                </a:solidFill>
              </a:rPr>
              <a:t> two</a:t>
            </a:r>
            <a:r>
              <a:rPr lang="en-US" altLang="en-US" b="1"/>
              <a:t> </a:t>
            </a:r>
            <a:r>
              <a:rPr lang="en-US" altLang="en-US" b="1">
                <a:solidFill>
                  <a:srgbClr val="990033"/>
                </a:solidFill>
              </a:rPr>
              <a:t>tangents passing through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hlink"/>
                </a:solidFill>
              </a:rPr>
              <a:t>P</a:t>
            </a:r>
          </a:p>
        </p:txBody>
      </p:sp>
      <p:sp>
        <p:nvSpPr>
          <p:cNvPr id="4115" name="Text Box 19">
            <a:extLst>
              <a:ext uri="{FF2B5EF4-FFF2-40B4-BE49-F238E27FC236}">
                <a16:creationId xmlns:a16="http://schemas.microsoft.com/office/drawing/2014/main" id="{6CA9F582-0C66-8F8F-95D6-CF73CE2B2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0386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</a:rPr>
              <a:t>O</a:t>
            </a:r>
          </a:p>
        </p:txBody>
      </p:sp>
      <p:sp>
        <p:nvSpPr>
          <p:cNvPr id="4116" name="Text Box 20">
            <a:extLst>
              <a:ext uri="{FF2B5EF4-FFF2-40B4-BE49-F238E27FC236}">
                <a16:creationId xmlns:a16="http://schemas.microsoft.com/office/drawing/2014/main" id="{9F35645E-DFB0-E1FF-4DE2-ECD166E3C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8194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Q</a:t>
            </a:r>
          </a:p>
        </p:txBody>
      </p:sp>
      <p:sp>
        <p:nvSpPr>
          <p:cNvPr id="4117" name="Text Box 21">
            <a:extLst>
              <a:ext uri="{FF2B5EF4-FFF2-40B4-BE49-F238E27FC236}">
                <a16:creationId xmlns:a16="http://schemas.microsoft.com/office/drawing/2014/main" id="{2E5B472D-92D6-89C1-F7C1-FE84949EA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648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118" name="Text Box 22">
            <a:extLst>
              <a:ext uri="{FF2B5EF4-FFF2-40B4-BE49-F238E27FC236}">
                <a16:creationId xmlns:a16="http://schemas.microsoft.com/office/drawing/2014/main" id="{8F503B18-8C85-92B8-4619-0CF8D290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7912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CC3300"/>
                </a:solidFill>
              </a:rPr>
              <a:t>Tangent </a:t>
            </a:r>
            <a:r>
              <a:rPr lang="en-US" altLang="en-US" sz="2400" b="1"/>
              <a:t>PQ = </a:t>
            </a:r>
            <a:r>
              <a:rPr lang="en-US" altLang="en-US" sz="2400" b="1">
                <a:solidFill>
                  <a:srgbClr val="CC3300"/>
                </a:solidFill>
              </a:rPr>
              <a:t>Tangent</a:t>
            </a:r>
            <a:r>
              <a:rPr lang="en-US" altLang="en-US" sz="2400" b="1"/>
              <a:t>PR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0" decel="1000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14" grpId="0"/>
      <p:bldP spid="4115" grpId="0"/>
      <p:bldP spid="4116" grpId="0"/>
      <p:bldP spid="4117" grpId="0"/>
      <p:bldP spid="41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6" name="Oval 26">
            <a:extLst>
              <a:ext uri="{FF2B5EF4-FFF2-40B4-BE49-F238E27FC236}">
                <a16:creationId xmlns:a16="http://schemas.microsoft.com/office/drawing/2014/main" id="{4BCD7D47-3DD1-952A-0A53-81F3A15ABD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0"/>
            <a:ext cx="4267200" cy="434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>
              <a:solidFill>
                <a:srgbClr val="FF00FF"/>
              </a:solidFill>
            </a:endParaRPr>
          </a:p>
        </p:txBody>
      </p:sp>
      <p:sp>
        <p:nvSpPr>
          <p:cNvPr id="15387" name="Line 27">
            <a:extLst>
              <a:ext uri="{FF2B5EF4-FFF2-40B4-BE49-F238E27FC236}">
                <a16:creationId xmlns:a16="http://schemas.microsoft.com/office/drawing/2014/main" id="{180D4F54-6B93-5E3B-B1D4-06981F9E3D3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495800"/>
            <a:ext cx="39624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8" name="Line 28">
            <a:extLst>
              <a:ext uri="{FF2B5EF4-FFF2-40B4-BE49-F238E27FC236}">
                <a16:creationId xmlns:a16="http://schemas.microsoft.com/office/drawing/2014/main" id="{1C4988A5-1A52-A154-24E3-B13A653803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47800" y="1981200"/>
            <a:ext cx="3276600" cy="2514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89" name="Line 29">
            <a:extLst>
              <a:ext uri="{FF2B5EF4-FFF2-40B4-BE49-F238E27FC236}">
                <a16:creationId xmlns:a16="http://schemas.microsoft.com/office/drawing/2014/main" id="{3B04AB41-1A16-B98F-4B9E-E9ADECB473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981200"/>
            <a:ext cx="685800" cy="2514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0" name="Arc 30">
            <a:extLst>
              <a:ext uri="{FF2B5EF4-FFF2-40B4-BE49-F238E27FC236}">
                <a16:creationId xmlns:a16="http://schemas.microsoft.com/office/drawing/2014/main" id="{D242BB24-E8B3-E708-CD6A-1A8C25045C66}"/>
              </a:ext>
            </a:extLst>
          </p:cNvPr>
          <p:cNvSpPr>
            <a:spLocks/>
          </p:cNvSpPr>
          <p:nvPr/>
        </p:nvSpPr>
        <p:spPr bwMode="auto">
          <a:xfrm>
            <a:off x="2286000" y="3429000"/>
            <a:ext cx="6096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1" name="Arc 31">
            <a:extLst>
              <a:ext uri="{FF2B5EF4-FFF2-40B4-BE49-F238E27FC236}">
                <a16:creationId xmlns:a16="http://schemas.microsoft.com/office/drawing/2014/main" id="{0CE93C24-CC28-AAF7-0D3E-DFDF87A682A7}"/>
              </a:ext>
            </a:extLst>
          </p:cNvPr>
          <p:cNvSpPr>
            <a:spLocks/>
          </p:cNvSpPr>
          <p:nvPr/>
        </p:nvSpPr>
        <p:spPr bwMode="auto">
          <a:xfrm flipV="1">
            <a:off x="2133600" y="6019800"/>
            <a:ext cx="6858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2" name="Arc 32">
            <a:extLst>
              <a:ext uri="{FF2B5EF4-FFF2-40B4-BE49-F238E27FC236}">
                <a16:creationId xmlns:a16="http://schemas.microsoft.com/office/drawing/2014/main" id="{633C6F92-AC8E-C5FF-ADFF-3816B7E00983}"/>
              </a:ext>
            </a:extLst>
          </p:cNvPr>
          <p:cNvSpPr>
            <a:spLocks/>
          </p:cNvSpPr>
          <p:nvPr/>
        </p:nvSpPr>
        <p:spPr bwMode="auto">
          <a:xfrm flipH="1">
            <a:off x="2362200" y="3352800"/>
            <a:ext cx="6096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3" name="Arc 33">
            <a:extLst>
              <a:ext uri="{FF2B5EF4-FFF2-40B4-BE49-F238E27FC236}">
                <a16:creationId xmlns:a16="http://schemas.microsoft.com/office/drawing/2014/main" id="{C07AC4EA-02E8-34AC-5E96-C0E38EACB226}"/>
              </a:ext>
            </a:extLst>
          </p:cNvPr>
          <p:cNvSpPr>
            <a:spLocks/>
          </p:cNvSpPr>
          <p:nvPr/>
        </p:nvSpPr>
        <p:spPr bwMode="auto">
          <a:xfrm rot="10446389">
            <a:off x="2362200" y="5715000"/>
            <a:ext cx="593725" cy="939800"/>
          </a:xfrm>
          <a:custGeom>
            <a:avLst/>
            <a:gdLst>
              <a:gd name="G0" fmla="+- 0 0 0"/>
              <a:gd name="G1" fmla="+- 20506 0 0"/>
              <a:gd name="G2" fmla="+- 21600 0 0"/>
              <a:gd name="T0" fmla="*/ 6786 w 21044"/>
              <a:gd name="T1" fmla="*/ 0 h 20506"/>
              <a:gd name="T2" fmla="*/ 21044 w 21044"/>
              <a:gd name="T3" fmla="*/ 15636 h 20506"/>
              <a:gd name="T4" fmla="*/ 0 w 21044"/>
              <a:gd name="T5" fmla="*/ 20506 h 20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44" h="20506" fill="none" extrusionOk="0">
                <a:moveTo>
                  <a:pt x="6786" y="-1"/>
                </a:moveTo>
                <a:cubicBezTo>
                  <a:pt x="13941" y="2367"/>
                  <a:pt x="19344" y="8293"/>
                  <a:pt x="21043" y="15636"/>
                </a:cubicBezTo>
              </a:path>
              <a:path w="21044" h="20506" stroke="0" extrusionOk="0">
                <a:moveTo>
                  <a:pt x="6786" y="-1"/>
                </a:moveTo>
                <a:cubicBezTo>
                  <a:pt x="13941" y="2367"/>
                  <a:pt x="19344" y="8293"/>
                  <a:pt x="21043" y="15636"/>
                </a:cubicBezTo>
                <a:lnTo>
                  <a:pt x="0" y="2050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4" name="Line 34">
            <a:extLst>
              <a:ext uri="{FF2B5EF4-FFF2-40B4-BE49-F238E27FC236}">
                <a16:creationId xmlns:a16="http://schemas.microsoft.com/office/drawing/2014/main" id="{F5EA9E47-174C-D50F-5E71-2E2D02435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133600"/>
            <a:ext cx="0" cy="4343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5" name="Arc 35">
            <a:extLst>
              <a:ext uri="{FF2B5EF4-FFF2-40B4-BE49-F238E27FC236}">
                <a16:creationId xmlns:a16="http://schemas.microsoft.com/office/drawing/2014/main" id="{D108FADF-B63D-A818-EF64-D4CE3DAD6D4E}"/>
              </a:ext>
            </a:extLst>
          </p:cNvPr>
          <p:cNvSpPr>
            <a:spLocks/>
          </p:cNvSpPr>
          <p:nvPr/>
        </p:nvSpPr>
        <p:spPr bwMode="auto">
          <a:xfrm rot="17804383" flipV="1">
            <a:off x="4114800" y="1524000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6" name="Line 36">
            <a:extLst>
              <a:ext uri="{FF2B5EF4-FFF2-40B4-BE49-F238E27FC236}">
                <a16:creationId xmlns:a16="http://schemas.microsoft.com/office/drawing/2014/main" id="{EB23A9E4-E648-540C-EE76-6DCF50ACB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1600200"/>
            <a:ext cx="3429000" cy="2590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97" name="Arc 37">
            <a:extLst>
              <a:ext uri="{FF2B5EF4-FFF2-40B4-BE49-F238E27FC236}">
                <a16:creationId xmlns:a16="http://schemas.microsoft.com/office/drawing/2014/main" id="{FE09FE3E-D992-9150-D644-8843AAA23F93}"/>
              </a:ext>
            </a:extLst>
          </p:cNvPr>
          <p:cNvSpPr>
            <a:spLocks/>
          </p:cNvSpPr>
          <p:nvPr/>
        </p:nvSpPr>
        <p:spPr bwMode="auto">
          <a:xfrm rot="10334810">
            <a:off x="1219200" y="3657600"/>
            <a:ext cx="457200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98" name="Arc 38">
            <a:extLst>
              <a:ext uri="{FF2B5EF4-FFF2-40B4-BE49-F238E27FC236}">
                <a16:creationId xmlns:a16="http://schemas.microsoft.com/office/drawing/2014/main" id="{DA12BF51-B520-879D-4DBF-99762EA09FAD}"/>
              </a:ext>
            </a:extLst>
          </p:cNvPr>
          <p:cNvSpPr>
            <a:spLocks/>
          </p:cNvSpPr>
          <p:nvPr/>
        </p:nvSpPr>
        <p:spPr bwMode="auto">
          <a:xfrm rot="10800000" flipH="1" flipV="1">
            <a:off x="4114800" y="1676400"/>
            <a:ext cx="762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0" name="Arc 40">
            <a:extLst>
              <a:ext uri="{FF2B5EF4-FFF2-40B4-BE49-F238E27FC236}">
                <a16:creationId xmlns:a16="http://schemas.microsoft.com/office/drawing/2014/main" id="{312042AB-32C5-3948-5F46-49F72F50E096}"/>
              </a:ext>
            </a:extLst>
          </p:cNvPr>
          <p:cNvSpPr>
            <a:spLocks/>
          </p:cNvSpPr>
          <p:nvPr/>
        </p:nvSpPr>
        <p:spPr bwMode="auto">
          <a:xfrm rot="9807355">
            <a:off x="1131888" y="3781425"/>
            <a:ext cx="560387" cy="381000"/>
          </a:xfrm>
          <a:custGeom>
            <a:avLst/>
            <a:gdLst>
              <a:gd name="G0" fmla="+- 4873 0 0"/>
              <a:gd name="G1" fmla="+- 21600 0 0"/>
              <a:gd name="G2" fmla="+- 21600 0 0"/>
              <a:gd name="T0" fmla="*/ 0 w 26473"/>
              <a:gd name="T1" fmla="*/ 557 h 21600"/>
              <a:gd name="T2" fmla="*/ 26473 w 26473"/>
              <a:gd name="T3" fmla="*/ 21600 h 21600"/>
              <a:gd name="T4" fmla="*/ 4873 w 2647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473" h="21600" fill="none" extrusionOk="0">
                <a:moveTo>
                  <a:pt x="-1" y="556"/>
                </a:moveTo>
                <a:cubicBezTo>
                  <a:pt x="1597" y="186"/>
                  <a:pt x="3232" y="0"/>
                  <a:pt x="4873" y="0"/>
                </a:cubicBezTo>
                <a:cubicBezTo>
                  <a:pt x="16802" y="0"/>
                  <a:pt x="26473" y="9670"/>
                  <a:pt x="26473" y="21600"/>
                </a:cubicBezTo>
              </a:path>
              <a:path w="26473" h="21600" stroke="0" extrusionOk="0">
                <a:moveTo>
                  <a:pt x="-1" y="556"/>
                </a:moveTo>
                <a:cubicBezTo>
                  <a:pt x="1597" y="186"/>
                  <a:pt x="3232" y="0"/>
                  <a:pt x="4873" y="0"/>
                </a:cubicBezTo>
                <a:cubicBezTo>
                  <a:pt x="16802" y="0"/>
                  <a:pt x="26473" y="9670"/>
                  <a:pt x="26473" y="21600"/>
                </a:cubicBezTo>
                <a:lnTo>
                  <a:pt x="4873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01" name="Line 41">
            <a:extLst>
              <a:ext uri="{FF2B5EF4-FFF2-40B4-BE49-F238E27FC236}">
                <a16:creationId xmlns:a16="http://schemas.microsoft.com/office/drawing/2014/main" id="{47C7A4E1-13D9-E895-7601-71F451FB2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2133600" cy="1295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02" name="Text Box 42">
            <a:extLst>
              <a:ext uri="{FF2B5EF4-FFF2-40B4-BE49-F238E27FC236}">
                <a16:creationId xmlns:a16="http://schemas.microsoft.com/office/drawing/2014/main" id="{1463882D-AA75-CDED-61D7-796F3DD2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A</a:t>
            </a:r>
          </a:p>
        </p:txBody>
      </p:sp>
      <p:sp>
        <p:nvSpPr>
          <p:cNvPr id="15404" name="Text Box 44">
            <a:extLst>
              <a:ext uri="{FF2B5EF4-FFF2-40B4-BE49-F238E27FC236}">
                <a16:creationId xmlns:a16="http://schemas.microsoft.com/office/drawing/2014/main" id="{EBAED239-45FA-C024-8885-86D8F7116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B</a:t>
            </a:r>
          </a:p>
        </p:txBody>
      </p:sp>
      <p:sp>
        <p:nvSpPr>
          <p:cNvPr id="15405" name="Text Box 45">
            <a:extLst>
              <a:ext uri="{FF2B5EF4-FFF2-40B4-BE49-F238E27FC236}">
                <a16:creationId xmlns:a16="http://schemas.microsoft.com/office/drawing/2014/main" id="{19D5B6FB-E074-5964-F65B-72B95795C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371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C</a:t>
            </a:r>
          </a:p>
        </p:txBody>
      </p:sp>
      <p:sp>
        <p:nvSpPr>
          <p:cNvPr id="15406" name="Text Box 46">
            <a:extLst>
              <a:ext uri="{FF2B5EF4-FFF2-40B4-BE49-F238E27FC236}">
                <a16:creationId xmlns:a16="http://schemas.microsoft.com/office/drawing/2014/main" id="{D2ADCAFE-FAF4-7B07-5E08-35304F7B3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8194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o</a:t>
            </a:r>
          </a:p>
        </p:txBody>
      </p:sp>
      <p:sp>
        <p:nvSpPr>
          <p:cNvPr id="15407" name="Text Box 47">
            <a:extLst>
              <a:ext uri="{FF2B5EF4-FFF2-40B4-BE49-F238E27FC236}">
                <a16:creationId xmlns:a16="http://schemas.microsoft.com/office/drawing/2014/main" id="{7826106B-7395-85D6-4F43-83AC50519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"/>
            <a:ext cx="548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990033"/>
                </a:solidFill>
              </a:rPr>
              <a:t>Constructing Circumcircle</a:t>
            </a:r>
          </a:p>
        </p:txBody>
      </p:sp>
      <p:sp>
        <p:nvSpPr>
          <p:cNvPr id="15408" name="Text Box 48">
            <a:extLst>
              <a:ext uri="{FF2B5EF4-FFF2-40B4-BE49-F238E27FC236}">
                <a16:creationId xmlns:a16="http://schemas.microsoft.com/office/drawing/2014/main" id="{6B1BDF14-F5F4-A699-1A56-22374C683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990600"/>
            <a:ext cx="3352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660033"/>
                </a:solidFill>
              </a:rPr>
              <a:t>Steps of Construction</a:t>
            </a:r>
          </a:p>
        </p:txBody>
      </p:sp>
      <p:sp>
        <p:nvSpPr>
          <p:cNvPr id="15409" name="Text Box 49">
            <a:extLst>
              <a:ext uri="{FF2B5EF4-FFF2-40B4-BE49-F238E27FC236}">
                <a16:creationId xmlns:a16="http://schemas.microsoft.com/office/drawing/2014/main" id="{911F6307-851C-C764-3721-395F9105C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6002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Construct a </a:t>
            </a:r>
            <a:r>
              <a:rPr lang="el-GR" altLang="en-US" sz="1800" b="1">
                <a:cs typeface="Arial" panose="020B0604020202020204" pitchFamily="34" charset="0"/>
              </a:rPr>
              <a:t>Δ</a:t>
            </a:r>
            <a:r>
              <a:rPr lang="en-US" altLang="en-US" sz="1800" b="1">
                <a:cs typeface="Arial" panose="020B0604020202020204" pitchFamily="34" charset="0"/>
              </a:rPr>
              <a:t> ABC</a:t>
            </a:r>
          </a:p>
        </p:txBody>
      </p:sp>
      <p:sp>
        <p:nvSpPr>
          <p:cNvPr id="15410" name="Rectangle 50">
            <a:extLst>
              <a:ext uri="{FF2B5EF4-FFF2-40B4-BE49-F238E27FC236}">
                <a16:creationId xmlns:a16="http://schemas.microsoft.com/office/drawing/2014/main" id="{25274DC7-FD51-F8EF-277B-FDF0E29AE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1336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Bisect the side AB</a:t>
            </a:r>
          </a:p>
        </p:txBody>
      </p:sp>
      <p:sp>
        <p:nvSpPr>
          <p:cNvPr id="15411" name="Rectangle 51">
            <a:extLst>
              <a:ext uri="{FF2B5EF4-FFF2-40B4-BE49-F238E27FC236}">
                <a16:creationId xmlns:a16="http://schemas.microsoft.com/office/drawing/2014/main" id="{EB03DD25-027E-B14F-BEFB-8BD6F9A40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667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Bisect the side BC</a:t>
            </a:r>
          </a:p>
        </p:txBody>
      </p:sp>
      <p:sp>
        <p:nvSpPr>
          <p:cNvPr id="15412" name="Rectangle 52">
            <a:extLst>
              <a:ext uri="{FF2B5EF4-FFF2-40B4-BE49-F238E27FC236}">
                <a16:creationId xmlns:a16="http://schemas.microsoft.com/office/drawing/2014/main" id="{CC146FC0-C1E2-753B-D0B8-CFE7BA6B1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200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The two lines meet at O</a:t>
            </a:r>
          </a:p>
        </p:txBody>
      </p:sp>
      <p:sp>
        <p:nvSpPr>
          <p:cNvPr id="15413" name="Rectangle 53">
            <a:extLst>
              <a:ext uri="{FF2B5EF4-FFF2-40B4-BE49-F238E27FC236}">
                <a16:creationId xmlns:a16="http://schemas.microsoft.com/office/drawing/2014/main" id="{C2CC585E-1EED-479F-61FC-342B1FB0C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8862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From O Join B</a:t>
            </a:r>
            <a:endParaRPr lang="el-GR" altLang="en-US" sz="1800" b="1"/>
          </a:p>
        </p:txBody>
      </p:sp>
      <p:sp>
        <p:nvSpPr>
          <p:cNvPr id="15414" name="Rectangle 54">
            <a:extLst>
              <a:ext uri="{FF2B5EF4-FFF2-40B4-BE49-F238E27FC236}">
                <a16:creationId xmlns:a16="http://schemas.microsoft.com/office/drawing/2014/main" id="{09B3219E-2C44-83E0-F564-0F5E66D3E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0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/>
              <a:t>Taking OB as radius draw a circumcircle.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2000"/>
                                        <p:tgtEl>
                                          <p:spTgt spid="1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2000"/>
                                        <p:tgtEl>
                                          <p:spTgt spid="1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10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1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9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4" dur="2000"/>
                                        <p:tgtEl>
                                          <p:spTgt spid="1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1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2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20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 animBg="1"/>
      <p:bldP spid="15402" grpId="0"/>
      <p:bldP spid="15404" grpId="0"/>
      <p:bldP spid="15405" grpId="0"/>
      <p:bldP spid="15406" grpId="0"/>
      <p:bldP spid="15407" grpId="0"/>
      <p:bldP spid="15408" grpId="0"/>
      <p:bldP spid="15409" grpId="0"/>
      <p:bldP spid="15410" grpId="0"/>
      <p:bldP spid="15411" grpId="0"/>
      <p:bldP spid="15412" grpId="0"/>
      <p:bldP spid="15413" grpId="0"/>
      <p:bldP spid="15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Oval 5">
            <a:extLst>
              <a:ext uri="{FF2B5EF4-FFF2-40B4-BE49-F238E27FC236}">
                <a16:creationId xmlns:a16="http://schemas.microsoft.com/office/drawing/2014/main" id="{1463E0A1-AF58-EC55-EDE7-66DE1562F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46363"/>
            <a:ext cx="2362200" cy="22860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DA363915-CC5E-1EE9-7359-53A92E55E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932363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CD6CA857-D8FE-74E4-4B54-B6F191422D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427163"/>
            <a:ext cx="213360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7817B4D2-D514-8CFC-FFB4-8850536A7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427163"/>
            <a:ext cx="198120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C03CAB2C-5C42-438C-5288-00B7B6B7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8561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5D472C97-02AD-5257-E32F-E7A247F1E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876800"/>
            <a:ext cx="68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B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6011EBC0-771D-C27C-EC09-4D8C786AB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219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C</a:t>
            </a:r>
          </a:p>
        </p:txBody>
      </p:sp>
      <p:sp>
        <p:nvSpPr>
          <p:cNvPr id="16396" name="Arc 12">
            <a:extLst>
              <a:ext uri="{FF2B5EF4-FFF2-40B4-BE49-F238E27FC236}">
                <a16:creationId xmlns:a16="http://schemas.microsoft.com/office/drawing/2014/main" id="{0426BFEA-F197-BD51-C57D-BEC35949F014}"/>
              </a:ext>
            </a:extLst>
          </p:cNvPr>
          <p:cNvSpPr>
            <a:spLocks/>
          </p:cNvSpPr>
          <p:nvPr/>
        </p:nvSpPr>
        <p:spPr bwMode="auto">
          <a:xfrm rot="-946155">
            <a:off x="1069975" y="4046538"/>
            <a:ext cx="457200" cy="960437"/>
          </a:xfrm>
          <a:custGeom>
            <a:avLst/>
            <a:gdLst>
              <a:gd name="G0" fmla="+- 0 0 0"/>
              <a:gd name="G1" fmla="+- 20940 0 0"/>
              <a:gd name="G2" fmla="+- 21600 0 0"/>
              <a:gd name="T0" fmla="*/ 5299 w 21600"/>
              <a:gd name="T1" fmla="*/ 0 h 20940"/>
              <a:gd name="T2" fmla="*/ 21600 w 21600"/>
              <a:gd name="T3" fmla="*/ 20940 h 20940"/>
              <a:gd name="T4" fmla="*/ 0 w 21600"/>
              <a:gd name="T5" fmla="*/ 20940 h 209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940" fill="none" extrusionOk="0">
                <a:moveTo>
                  <a:pt x="5298" y="0"/>
                </a:moveTo>
                <a:cubicBezTo>
                  <a:pt x="14885" y="2425"/>
                  <a:pt x="21600" y="11051"/>
                  <a:pt x="21600" y="20940"/>
                </a:cubicBezTo>
              </a:path>
              <a:path w="21600" h="20940" stroke="0" extrusionOk="0">
                <a:moveTo>
                  <a:pt x="5298" y="0"/>
                </a:moveTo>
                <a:cubicBezTo>
                  <a:pt x="14885" y="2425"/>
                  <a:pt x="21600" y="11051"/>
                  <a:pt x="21600" y="20940"/>
                </a:cubicBezTo>
                <a:lnTo>
                  <a:pt x="0" y="209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Arc 13">
            <a:extLst>
              <a:ext uri="{FF2B5EF4-FFF2-40B4-BE49-F238E27FC236}">
                <a16:creationId xmlns:a16="http://schemas.microsoft.com/office/drawing/2014/main" id="{8922AB03-2D87-CB25-B497-3915D8356F94}"/>
              </a:ext>
            </a:extLst>
          </p:cNvPr>
          <p:cNvSpPr>
            <a:spLocks/>
          </p:cNvSpPr>
          <p:nvPr/>
        </p:nvSpPr>
        <p:spPr bwMode="auto">
          <a:xfrm rot="10264348" flipV="1">
            <a:off x="3733800" y="4094163"/>
            <a:ext cx="6096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9F94F084-9125-8302-3A41-2239A64CCB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3332163"/>
            <a:ext cx="2590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9" name="Arc 15">
            <a:extLst>
              <a:ext uri="{FF2B5EF4-FFF2-40B4-BE49-F238E27FC236}">
                <a16:creationId xmlns:a16="http://schemas.microsoft.com/office/drawing/2014/main" id="{38FEAA28-BC37-3393-93E0-4188EB04DEEE}"/>
              </a:ext>
            </a:extLst>
          </p:cNvPr>
          <p:cNvSpPr>
            <a:spLocks/>
          </p:cNvSpPr>
          <p:nvPr/>
        </p:nvSpPr>
        <p:spPr bwMode="auto">
          <a:xfrm>
            <a:off x="2133600" y="3713163"/>
            <a:ext cx="479425" cy="395287"/>
          </a:xfrm>
          <a:custGeom>
            <a:avLst/>
            <a:gdLst>
              <a:gd name="G0" fmla="+- 5623 0 0"/>
              <a:gd name="G1" fmla="+- 21600 0 0"/>
              <a:gd name="G2" fmla="+- 21600 0 0"/>
              <a:gd name="T0" fmla="*/ 0 w 27223"/>
              <a:gd name="T1" fmla="*/ 745 h 22441"/>
              <a:gd name="T2" fmla="*/ 27207 w 27223"/>
              <a:gd name="T3" fmla="*/ 22441 h 22441"/>
              <a:gd name="T4" fmla="*/ 5623 w 27223"/>
              <a:gd name="T5" fmla="*/ 21600 h 22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223" h="22441" fill="none" extrusionOk="0">
                <a:moveTo>
                  <a:pt x="-1" y="744"/>
                </a:moveTo>
                <a:cubicBezTo>
                  <a:pt x="1833" y="250"/>
                  <a:pt x="3724" y="0"/>
                  <a:pt x="5623" y="0"/>
                </a:cubicBezTo>
                <a:cubicBezTo>
                  <a:pt x="17552" y="0"/>
                  <a:pt x="27223" y="9670"/>
                  <a:pt x="27223" y="21600"/>
                </a:cubicBezTo>
                <a:cubicBezTo>
                  <a:pt x="27223" y="21880"/>
                  <a:pt x="27217" y="22160"/>
                  <a:pt x="27206" y="22440"/>
                </a:cubicBezTo>
              </a:path>
              <a:path w="27223" h="22441" stroke="0" extrusionOk="0">
                <a:moveTo>
                  <a:pt x="-1" y="744"/>
                </a:moveTo>
                <a:cubicBezTo>
                  <a:pt x="1833" y="250"/>
                  <a:pt x="3724" y="0"/>
                  <a:pt x="5623" y="0"/>
                </a:cubicBezTo>
                <a:cubicBezTo>
                  <a:pt x="17552" y="0"/>
                  <a:pt x="27223" y="9670"/>
                  <a:pt x="27223" y="21600"/>
                </a:cubicBezTo>
                <a:cubicBezTo>
                  <a:pt x="27223" y="21880"/>
                  <a:pt x="27217" y="22160"/>
                  <a:pt x="27206" y="22440"/>
                </a:cubicBezTo>
                <a:lnTo>
                  <a:pt x="5623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Arc 16">
            <a:extLst>
              <a:ext uri="{FF2B5EF4-FFF2-40B4-BE49-F238E27FC236}">
                <a16:creationId xmlns:a16="http://schemas.microsoft.com/office/drawing/2014/main" id="{3FB479D9-ED6A-D3CB-EC15-1367267B89AE}"/>
              </a:ext>
            </a:extLst>
          </p:cNvPr>
          <p:cNvSpPr>
            <a:spLocks/>
          </p:cNvSpPr>
          <p:nvPr/>
        </p:nvSpPr>
        <p:spPr bwMode="auto">
          <a:xfrm>
            <a:off x="2362200" y="3560763"/>
            <a:ext cx="152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Line 17">
            <a:extLst>
              <a:ext uri="{FF2B5EF4-FFF2-40B4-BE49-F238E27FC236}">
                <a16:creationId xmlns:a16="http://schemas.microsoft.com/office/drawing/2014/main" id="{FCF66DBB-1A5F-FD41-85FA-485D99F4C0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057400" y="3332163"/>
            <a:ext cx="2667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Arc 18">
            <a:extLst>
              <a:ext uri="{FF2B5EF4-FFF2-40B4-BE49-F238E27FC236}">
                <a16:creationId xmlns:a16="http://schemas.microsoft.com/office/drawing/2014/main" id="{B734EEE9-5BF0-636F-38BD-66E507121E4E}"/>
              </a:ext>
            </a:extLst>
          </p:cNvPr>
          <p:cNvSpPr>
            <a:spLocks/>
          </p:cNvSpPr>
          <p:nvPr/>
        </p:nvSpPr>
        <p:spPr bwMode="auto">
          <a:xfrm rot="8140443" flipV="1">
            <a:off x="2971800" y="3713163"/>
            <a:ext cx="3810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Arc 19">
            <a:extLst>
              <a:ext uri="{FF2B5EF4-FFF2-40B4-BE49-F238E27FC236}">
                <a16:creationId xmlns:a16="http://schemas.microsoft.com/office/drawing/2014/main" id="{17B31C28-F461-35B2-CD49-8B0C78893250}"/>
              </a:ext>
            </a:extLst>
          </p:cNvPr>
          <p:cNvSpPr>
            <a:spLocks/>
          </p:cNvSpPr>
          <p:nvPr/>
        </p:nvSpPr>
        <p:spPr bwMode="auto">
          <a:xfrm rot="15747634">
            <a:off x="2981325" y="3671888"/>
            <a:ext cx="757237" cy="820738"/>
          </a:xfrm>
          <a:custGeom>
            <a:avLst/>
            <a:gdLst>
              <a:gd name="G0" fmla="+- 0 0 0"/>
              <a:gd name="G1" fmla="+- 19413 0 0"/>
              <a:gd name="G2" fmla="+- 21600 0 0"/>
              <a:gd name="T0" fmla="*/ 9470 w 17894"/>
              <a:gd name="T1" fmla="*/ 0 h 19413"/>
              <a:gd name="T2" fmla="*/ 17894 w 17894"/>
              <a:gd name="T3" fmla="*/ 7314 h 19413"/>
              <a:gd name="T4" fmla="*/ 0 w 17894"/>
              <a:gd name="T5" fmla="*/ 19413 h 19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94" h="19413" fill="none" extrusionOk="0">
                <a:moveTo>
                  <a:pt x="9470" y="-1"/>
                </a:moveTo>
                <a:cubicBezTo>
                  <a:pt x="12870" y="1658"/>
                  <a:pt x="15774" y="4180"/>
                  <a:pt x="17893" y="7314"/>
                </a:cubicBezTo>
              </a:path>
              <a:path w="17894" h="19413" stroke="0" extrusionOk="0">
                <a:moveTo>
                  <a:pt x="9470" y="-1"/>
                </a:moveTo>
                <a:cubicBezTo>
                  <a:pt x="12870" y="1658"/>
                  <a:pt x="15774" y="4180"/>
                  <a:pt x="17893" y="7314"/>
                </a:cubicBezTo>
                <a:lnTo>
                  <a:pt x="0" y="1941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Line 20">
            <a:extLst>
              <a:ext uri="{FF2B5EF4-FFF2-40B4-BE49-F238E27FC236}">
                <a16:creationId xmlns:a16="http://schemas.microsoft.com/office/drawing/2014/main" id="{10F34F84-07D4-E4EE-5573-BAEE1F9EE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3713163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9" name="Arc 25">
            <a:extLst>
              <a:ext uri="{FF2B5EF4-FFF2-40B4-BE49-F238E27FC236}">
                <a16:creationId xmlns:a16="http://schemas.microsoft.com/office/drawing/2014/main" id="{6C6ED89D-A643-70F3-2F12-B2930ECDBB3D}"/>
              </a:ext>
            </a:extLst>
          </p:cNvPr>
          <p:cNvSpPr>
            <a:spLocks/>
          </p:cNvSpPr>
          <p:nvPr/>
        </p:nvSpPr>
        <p:spPr bwMode="auto">
          <a:xfrm rot="6634731">
            <a:off x="2082006" y="6050757"/>
            <a:ext cx="706437" cy="908050"/>
          </a:xfrm>
          <a:custGeom>
            <a:avLst/>
            <a:gdLst>
              <a:gd name="G0" fmla="+- 0 0 0"/>
              <a:gd name="G1" fmla="+- 21465 0 0"/>
              <a:gd name="G2" fmla="+- 21600 0 0"/>
              <a:gd name="T0" fmla="*/ 2409 w 16643"/>
              <a:gd name="T1" fmla="*/ 0 h 21465"/>
              <a:gd name="T2" fmla="*/ 16643 w 16643"/>
              <a:gd name="T3" fmla="*/ 7696 h 21465"/>
              <a:gd name="T4" fmla="*/ 0 w 16643"/>
              <a:gd name="T5" fmla="*/ 21465 h 2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643" h="21465" fill="none" extrusionOk="0">
                <a:moveTo>
                  <a:pt x="2409" y="-1"/>
                </a:moveTo>
                <a:cubicBezTo>
                  <a:pt x="7971" y="624"/>
                  <a:pt x="13074" y="3383"/>
                  <a:pt x="16642" y="7696"/>
                </a:cubicBezTo>
              </a:path>
              <a:path w="16643" h="21465" stroke="0" extrusionOk="0">
                <a:moveTo>
                  <a:pt x="2409" y="-1"/>
                </a:moveTo>
                <a:cubicBezTo>
                  <a:pt x="7971" y="624"/>
                  <a:pt x="13074" y="3383"/>
                  <a:pt x="16642" y="7696"/>
                </a:cubicBezTo>
                <a:lnTo>
                  <a:pt x="0" y="214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6411" name="Picture 27">
            <a:extLst>
              <a:ext uri="{FF2B5EF4-FFF2-40B4-BE49-F238E27FC236}">
                <a16:creationId xmlns:a16="http://schemas.microsoft.com/office/drawing/2014/main" id="{87FAD331-EE77-DA66-F38C-C43B9CB5E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03763"/>
            <a:ext cx="3505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2" name="Arc 28">
            <a:extLst>
              <a:ext uri="{FF2B5EF4-FFF2-40B4-BE49-F238E27FC236}">
                <a16:creationId xmlns:a16="http://schemas.microsoft.com/office/drawing/2014/main" id="{F3A3E662-D74B-FCD3-27F6-656C3619EB51}"/>
              </a:ext>
            </a:extLst>
          </p:cNvPr>
          <p:cNvSpPr>
            <a:spLocks/>
          </p:cNvSpPr>
          <p:nvPr/>
        </p:nvSpPr>
        <p:spPr bwMode="auto">
          <a:xfrm rot="9951965">
            <a:off x="2209800" y="5922963"/>
            <a:ext cx="763588" cy="896937"/>
          </a:xfrm>
          <a:custGeom>
            <a:avLst/>
            <a:gdLst>
              <a:gd name="G0" fmla="+- 0 0 0"/>
              <a:gd name="G1" fmla="+- 21202 0 0"/>
              <a:gd name="G2" fmla="+- 21600 0 0"/>
              <a:gd name="T0" fmla="*/ 4125 w 18019"/>
              <a:gd name="T1" fmla="*/ 0 h 21202"/>
              <a:gd name="T2" fmla="*/ 18019 w 18019"/>
              <a:gd name="T3" fmla="*/ 9291 h 21202"/>
              <a:gd name="T4" fmla="*/ 0 w 18019"/>
              <a:gd name="T5" fmla="*/ 21202 h 2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019" h="21202" fill="none" extrusionOk="0">
                <a:moveTo>
                  <a:pt x="4125" y="-1"/>
                </a:moveTo>
                <a:cubicBezTo>
                  <a:pt x="9815" y="1106"/>
                  <a:pt x="14822" y="4454"/>
                  <a:pt x="18019" y="9290"/>
                </a:cubicBezTo>
              </a:path>
              <a:path w="18019" h="21202" stroke="0" extrusionOk="0">
                <a:moveTo>
                  <a:pt x="4125" y="-1"/>
                </a:moveTo>
                <a:cubicBezTo>
                  <a:pt x="9815" y="1106"/>
                  <a:pt x="14822" y="4454"/>
                  <a:pt x="18019" y="9290"/>
                </a:cubicBezTo>
                <a:lnTo>
                  <a:pt x="0" y="2120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14" name="Text Box 30">
            <a:extLst>
              <a:ext uri="{FF2B5EF4-FFF2-40B4-BE49-F238E27FC236}">
                <a16:creationId xmlns:a16="http://schemas.microsoft.com/office/drawing/2014/main" id="{A4D08CAB-328B-D642-28C8-3F704FB21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"/>
            <a:ext cx="701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800000"/>
                </a:solidFill>
              </a:rPr>
              <a:t>Constructing of incircle</a:t>
            </a:r>
          </a:p>
        </p:txBody>
      </p:sp>
      <p:sp>
        <p:nvSpPr>
          <p:cNvPr id="16417" name="Text Box 33">
            <a:extLst>
              <a:ext uri="{FF2B5EF4-FFF2-40B4-BE49-F238E27FC236}">
                <a16:creationId xmlns:a16="http://schemas.microsoft.com/office/drawing/2014/main" id="{A680927F-4828-CFF2-8404-B30FABF12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371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993366"/>
                </a:solidFill>
              </a:rPr>
              <a:t>Steps of</a:t>
            </a:r>
            <a:r>
              <a:rPr lang="en-US" altLang="en-US" sz="2800">
                <a:solidFill>
                  <a:srgbClr val="993366"/>
                </a:solidFill>
              </a:rPr>
              <a:t> </a:t>
            </a:r>
            <a:r>
              <a:rPr lang="en-US" altLang="en-US" sz="2800" b="1">
                <a:solidFill>
                  <a:srgbClr val="993366"/>
                </a:solidFill>
              </a:rPr>
              <a:t>construction</a:t>
            </a:r>
          </a:p>
        </p:txBody>
      </p:sp>
      <p:sp>
        <p:nvSpPr>
          <p:cNvPr id="16420" name="Text Box 36">
            <a:extLst>
              <a:ext uri="{FF2B5EF4-FFF2-40B4-BE49-F238E27FC236}">
                <a16:creationId xmlns:a16="http://schemas.microsoft.com/office/drawing/2014/main" id="{0AE06F11-D57A-1A08-04C1-DA50FD945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0574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/>
              <a:t>Construct a  </a:t>
            </a:r>
            <a:r>
              <a:rPr lang="el-GR" altLang="en-US" sz="2000" b="1">
                <a:cs typeface="Arial" panose="020B0604020202020204" pitchFamily="34" charset="0"/>
              </a:rPr>
              <a:t>Δ</a:t>
            </a:r>
            <a:r>
              <a:rPr lang="en-US" altLang="en-US" sz="2000" b="1">
                <a:cs typeface="Arial" panose="020B0604020202020204" pitchFamily="34" charset="0"/>
              </a:rPr>
              <a:t>  ABC</a:t>
            </a:r>
            <a:endParaRPr lang="el-GR" altLang="en-US" sz="2000" b="1">
              <a:cs typeface="Arial" panose="020B0604020202020204" pitchFamily="34" charset="0"/>
            </a:endParaRPr>
          </a:p>
        </p:txBody>
      </p:sp>
      <p:sp>
        <p:nvSpPr>
          <p:cNvPr id="16431" name="Text Box 47">
            <a:extLst>
              <a:ext uri="{FF2B5EF4-FFF2-40B4-BE49-F238E27FC236}">
                <a16:creationId xmlns:a16="http://schemas.microsoft.com/office/drawing/2014/main" id="{D7C505EB-703B-C315-25CA-B6BFDB644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352800"/>
            <a:ext cx="306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/>
              <a:t>The two lines meet at O</a:t>
            </a:r>
          </a:p>
        </p:txBody>
      </p:sp>
      <p:sp>
        <p:nvSpPr>
          <p:cNvPr id="16435" name="Text Box 51">
            <a:extLst>
              <a:ext uri="{FF2B5EF4-FFF2-40B4-BE49-F238E27FC236}">
                <a16:creationId xmlns:a16="http://schemas.microsoft.com/office/drawing/2014/main" id="{FCC5FAC5-D3E9-9BED-7D59-93D418766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67200"/>
            <a:ext cx="2835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/>
              <a:t>Taking OP as radius </a:t>
            </a:r>
          </a:p>
        </p:txBody>
      </p:sp>
      <p:sp>
        <p:nvSpPr>
          <p:cNvPr id="16436" name="Text Box 52">
            <a:extLst>
              <a:ext uri="{FF2B5EF4-FFF2-40B4-BE49-F238E27FC236}">
                <a16:creationId xmlns:a16="http://schemas.microsoft.com/office/drawing/2014/main" id="{65318D64-3317-A551-F6D1-F0DB6CD38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6482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Draw a circumcircle</a:t>
            </a:r>
          </a:p>
        </p:txBody>
      </p:sp>
      <p:grpSp>
        <p:nvGrpSpPr>
          <p:cNvPr id="16441" name="Group 57">
            <a:extLst>
              <a:ext uri="{FF2B5EF4-FFF2-40B4-BE49-F238E27FC236}">
                <a16:creationId xmlns:a16="http://schemas.microsoft.com/office/drawing/2014/main" id="{480DF17D-D1BC-E558-0497-77FA4FDD077F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895600"/>
            <a:ext cx="2362200" cy="396875"/>
            <a:chOff x="3408" y="1824"/>
            <a:chExt cx="1488" cy="250"/>
          </a:xfrm>
        </p:grpSpPr>
        <p:sp>
          <p:nvSpPr>
            <p:cNvPr id="16429" name="Text Box 45">
              <a:extLst>
                <a:ext uri="{FF2B5EF4-FFF2-40B4-BE49-F238E27FC236}">
                  <a16:creationId xmlns:a16="http://schemas.microsoft.com/office/drawing/2014/main" id="{ED3903D2-A35A-6E35-FE93-B0CF8878C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824"/>
              <a:ext cx="14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/>
                <a:t>Bisect the     ABC</a:t>
              </a:r>
            </a:p>
          </p:txBody>
        </p:sp>
        <p:sp>
          <p:nvSpPr>
            <p:cNvPr id="16438" name="Freeform 54">
              <a:extLst>
                <a:ext uri="{FF2B5EF4-FFF2-40B4-BE49-F238E27FC236}">
                  <a16:creationId xmlns:a16="http://schemas.microsoft.com/office/drawing/2014/main" id="{FC759512-56DF-E315-AF9A-E607E7C1F9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920"/>
              <a:ext cx="144" cy="96"/>
            </a:xfrm>
            <a:custGeom>
              <a:avLst/>
              <a:gdLst>
                <a:gd name="T0" fmla="*/ 144 w 144"/>
                <a:gd name="T1" fmla="*/ 0 h 96"/>
                <a:gd name="T2" fmla="*/ 0 w 144"/>
                <a:gd name="T3" fmla="*/ 96 h 96"/>
                <a:gd name="T4" fmla="*/ 144 w 144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96">
                  <a:moveTo>
                    <a:pt x="144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40" name="Group 56">
            <a:extLst>
              <a:ext uri="{FF2B5EF4-FFF2-40B4-BE49-F238E27FC236}">
                <a16:creationId xmlns:a16="http://schemas.microsoft.com/office/drawing/2014/main" id="{CD78A05A-7582-692C-AE4D-1E36BBC9326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514600"/>
            <a:ext cx="2438400" cy="396875"/>
            <a:chOff x="3408" y="1584"/>
            <a:chExt cx="1536" cy="250"/>
          </a:xfrm>
        </p:grpSpPr>
        <p:sp>
          <p:nvSpPr>
            <p:cNvPr id="16430" name="Text Box 46">
              <a:extLst>
                <a:ext uri="{FF2B5EF4-FFF2-40B4-BE49-F238E27FC236}">
                  <a16:creationId xmlns:a16="http://schemas.microsoft.com/office/drawing/2014/main" id="{FDDDC2C0-8C59-C7CB-922C-5680E1BC51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8" y="1584"/>
              <a:ext cx="15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/>
                <a:t>Bisect the      BAC</a:t>
              </a:r>
            </a:p>
          </p:txBody>
        </p:sp>
        <p:sp>
          <p:nvSpPr>
            <p:cNvPr id="16439" name="Freeform 55">
              <a:extLst>
                <a:ext uri="{FF2B5EF4-FFF2-40B4-BE49-F238E27FC236}">
                  <a16:creationId xmlns:a16="http://schemas.microsoft.com/office/drawing/2014/main" id="{81701EA8-94C5-1DAF-A2A2-87E7A01593F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680"/>
              <a:ext cx="144" cy="96"/>
            </a:xfrm>
            <a:custGeom>
              <a:avLst/>
              <a:gdLst>
                <a:gd name="T0" fmla="*/ 144 w 144"/>
                <a:gd name="T1" fmla="*/ 0 h 96"/>
                <a:gd name="T2" fmla="*/ 0 w 144"/>
                <a:gd name="T3" fmla="*/ 96 h 96"/>
                <a:gd name="T4" fmla="*/ 144 w 144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96">
                  <a:moveTo>
                    <a:pt x="144" y="0"/>
                  </a:moveTo>
                  <a:lnTo>
                    <a:pt x="0" y="96"/>
                  </a:lnTo>
                  <a:lnTo>
                    <a:pt x="144" y="9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48" name="Group 64">
            <a:extLst>
              <a:ext uri="{FF2B5EF4-FFF2-40B4-BE49-F238E27FC236}">
                <a16:creationId xmlns:a16="http://schemas.microsoft.com/office/drawing/2014/main" id="{C6FEFD9A-4907-863F-F386-3D9E2281DFCB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810000"/>
            <a:ext cx="3200400" cy="396875"/>
            <a:chOff x="2688" y="3552"/>
            <a:chExt cx="2016" cy="250"/>
          </a:xfrm>
        </p:grpSpPr>
        <p:sp>
          <p:nvSpPr>
            <p:cNvPr id="16434" name="Text Box 50">
              <a:extLst>
                <a:ext uri="{FF2B5EF4-FFF2-40B4-BE49-F238E27FC236}">
                  <a16:creationId xmlns:a16="http://schemas.microsoft.com/office/drawing/2014/main" id="{6FA8163B-39B6-3F15-CB8B-54FBD29B2E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3552"/>
              <a:ext cx="20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/>
                <a:t>Taking O draw OP      AB                                                  </a:t>
              </a:r>
            </a:p>
          </p:txBody>
        </p:sp>
        <p:grpSp>
          <p:nvGrpSpPr>
            <p:cNvPr id="16444" name="Group 60">
              <a:extLst>
                <a:ext uri="{FF2B5EF4-FFF2-40B4-BE49-F238E27FC236}">
                  <a16:creationId xmlns:a16="http://schemas.microsoft.com/office/drawing/2014/main" id="{65245B02-D169-F1AB-B810-BCC5891CA1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3600"/>
              <a:ext cx="192" cy="144"/>
              <a:chOff x="3792" y="3792"/>
              <a:chExt cx="192" cy="192"/>
            </a:xfrm>
          </p:grpSpPr>
          <p:sp>
            <p:nvSpPr>
              <p:cNvPr id="16442" name="Line 58">
                <a:extLst>
                  <a:ext uri="{FF2B5EF4-FFF2-40B4-BE49-F238E27FC236}">
                    <a16:creationId xmlns:a16="http://schemas.microsoft.com/office/drawing/2014/main" id="{27917105-4FD2-9B35-C3EA-AD082BE38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3984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43" name="Line 59">
                <a:extLst>
                  <a:ext uri="{FF2B5EF4-FFF2-40B4-BE49-F238E27FC236}">
                    <a16:creationId xmlns:a16="http://schemas.microsoft.com/office/drawing/2014/main" id="{35EF50F6-E70E-8877-6A39-A72D6F2EAC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8" y="3792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6446" name="Text Box 62">
            <a:extLst>
              <a:ext uri="{FF2B5EF4-FFF2-40B4-BE49-F238E27FC236}">
                <a16:creationId xmlns:a16="http://schemas.microsoft.com/office/drawing/2014/main" id="{86E58484-735C-E945-D3BB-54E8F37D2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1242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O</a:t>
            </a:r>
          </a:p>
        </p:txBody>
      </p:sp>
      <p:sp>
        <p:nvSpPr>
          <p:cNvPr id="16447" name="Text Box 63">
            <a:extLst>
              <a:ext uri="{FF2B5EF4-FFF2-40B4-BE49-F238E27FC236}">
                <a16:creationId xmlns:a16="http://schemas.microsoft.com/office/drawing/2014/main" id="{6F3E4A02-9426-9D1C-D3CF-47CA9D759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9530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/>
              <a:t>P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7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10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9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4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5" grpId="0"/>
      <p:bldP spid="16414" grpId="0"/>
      <p:bldP spid="16417" grpId="0"/>
      <p:bldP spid="16420" grpId="1"/>
      <p:bldP spid="16431" grpId="0"/>
      <p:bldP spid="16435" grpId="0"/>
      <p:bldP spid="16436" grpId="0"/>
      <p:bldP spid="16446" grpId="0"/>
      <p:bldP spid="164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C2F61D6-52D7-1DFC-761B-757727C5F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33"/>
                </a:solidFill>
              </a:rPr>
              <a:t>Acknowledgment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25EC50B0-4F53-71F9-59FF-1D7C9775A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676400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CC0066"/>
                </a:solidFill>
              </a:rPr>
              <a:t>Thanks to Prasenjeet sir</a:t>
            </a:r>
          </a:p>
        </p:txBody>
      </p:sp>
      <p:sp>
        <p:nvSpPr>
          <p:cNvPr id="24583" name="WordArt 7">
            <a:extLst>
              <a:ext uri="{FF2B5EF4-FFF2-40B4-BE49-F238E27FC236}">
                <a16:creationId xmlns:a16="http://schemas.microsoft.com/office/drawing/2014/main" id="{FAAA854B-190D-FA5E-2316-874B71AA01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953000" y="3352800"/>
            <a:ext cx="3124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 panose="020B0A04020102020204" pitchFamily="34" charset="0"/>
              </a:rPr>
              <a:t>Microsoft IT Academy</a:t>
            </a:r>
          </a:p>
        </p:txBody>
      </p:sp>
      <p:sp>
        <p:nvSpPr>
          <p:cNvPr id="24585" name="WordArt 9">
            <a:extLst>
              <a:ext uri="{FF2B5EF4-FFF2-40B4-BE49-F238E27FC236}">
                <a16:creationId xmlns:a16="http://schemas.microsoft.com/office/drawing/2014/main" id="{501F4055-C73A-A09F-91B5-296C0A6D66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191000" y="4953000"/>
            <a:ext cx="46101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pPr algn="ctr"/>
            <a:r>
              <a:rPr lang="en-GB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 panose="020B0A04020102020204" pitchFamily="34" charset="0"/>
              </a:rPr>
              <a:t>Govt. of Rajasthan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>
            <a:extLst>
              <a:ext uri="{FF2B5EF4-FFF2-40B4-BE49-F238E27FC236}">
                <a16:creationId xmlns:a16="http://schemas.microsoft.com/office/drawing/2014/main" id="{4F2D9954-A3A4-814E-1A79-8E775C42E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1800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 sz="1800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endParaRPr lang="en-GB" altLang="en-US" sz="1800">
              <a:latin typeface="Georgia" panose="02040502050405020303" pitchFamily="18" charset="0"/>
            </a:endParaRPr>
          </a:p>
          <a:p>
            <a:endParaRPr lang="en-GB" altLang="en-US" sz="1800">
              <a:latin typeface="Georgia" panose="02040502050405020303" pitchFamily="18" charset="0"/>
            </a:endParaRPr>
          </a:p>
          <a:p>
            <a:r>
              <a:rPr lang="en-GB" altLang="en-US" sz="1800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r>
              <a:rPr lang="en-GB" altLang="en-US" sz="1800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7E1B24B-70BB-5BE3-2AAF-3AEAAC3B9F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solidFill>
                  <a:schemeClr val="hlink"/>
                </a:solidFill>
              </a:rPr>
              <a:t>Objectives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7DF798B-2230-2232-F8A8-02784F2650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772400" cy="2895600"/>
          </a:xfrm>
        </p:spPr>
        <p:txBody>
          <a:bodyPr/>
          <a:lstStyle/>
          <a:p>
            <a:r>
              <a:rPr lang="en-US" altLang="en-US" b="1">
                <a:solidFill>
                  <a:srgbClr val="CC0000"/>
                </a:solidFill>
              </a:rPr>
              <a:t>This presentation explains: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993366"/>
                </a:solidFill>
              </a:rPr>
              <a:t>Types of Tangents.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993366"/>
                </a:solidFill>
              </a:rPr>
              <a:t>Construction of tangents.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993366"/>
                </a:solidFill>
              </a:rPr>
              <a:t>Construction of incircle.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>
                <a:solidFill>
                  <a:srgbClr val="993366"/>
                </a:solidFill>
              </a:rPr>
              <a:t>Construction of circumcircle</a:t>
            </a: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6EBB495-32AD-CB63-886B-19004697D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51475"/>
            <a:ext cx="89916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CC0000"/>
                </a:solidFill>
              </a:rPr>
              <a:t>This project will help students understand the concept of tangents and how they are constructed.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00" decel="100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700" decel="100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7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700" decel="100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700" decel="100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3333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50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1"/>
      <p:bldP spid="17411" grpId="0" build="p"/>
      <p:bldP spid="17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42BB3DE-5D85-7AD8-6382-C9B8D4C24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Requirements:-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FCC4AFA-81AA-40B1-A7DB-196709BDBC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3581400" cy="2819400"/>
          </a:xfrm>
        </p:spPr>
        <p:txBody>
          <a:bodyPr/>
          <a:lstStyle/>
          <a:p>
            <a:r>
              <a:rPr lang="en-US" altLang="en-US"/>
              <a:t>Compass</a:t>
            </a:r>
          </a:p>
          <a:p>
            <a:r>
              <a:rPr lang="en-US" altLang="en-US"/>
              <a:t>Pencils</a:t>
            </a:r>
          </a:p>
          <a:p>
            <a:r>
              <a:rPr lang="en-US" altLang="en-US"/>
              <a:t>Eraser</a:t>
            </a:r>
          </a:p>
          <a:p>
            <a:r>
              <a:rPr lang="en-US" altLang="en-US"/>
              <a:t>Scale</a:t>
            </a:r>
          </a:p>
          <a:p>
            <a:r>
              <a:rPr lang="en-US" altLang="en-US"/>
              <a:t>Set Square</a:t>
            </a:r>
          </a:p>
        </p:txBody>
      </p:sp>
      <p:pic>
        <p:nvPicPr>
          <p:cNvPr id="26629" name="Picture 5">
            <a:hlinkClick r:id="rId3"/>
            <a:extLst>
              <a:ext uri="{FF2B5EF4-FFF2-40B4-BE49-F238E27FC236}">
                <a16:creationId xmlns:a16="http://schemas.microsoft.com/office/drawing/2014/main" id="{FBD2F4A6-C5D9-8A3E-9FF6-FA2E4E8E2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14224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640" name="Group 16">
            <a:extLst>
              <a:ext uri="{FF2B5EF4-FFF2-40B4-BE49-F238E27FC236}">
                <a16:creationId xmlns:a16="http://schemas.microsoft.com/office/drawing/2014/main" id="{7A3ADFAE-3216-10AA-B1BA-5BE5DFFDCBEB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1752600"/>
            <a:ext cx="3200400" cy="4648200"/>
            <a:chOff x="3360" y="1104"/>
            <a:chExt cx="2016" cy="2928"/>
          </a:xfrm>
        </p:grpSpPr>
        <p:pic>
          <p:nvPicPr>
            <p:cNvPr id="26631" name="Picture 7">
              <a:hlinkClick r:id="rId5"/>
              <a:extLst>
                <a:ext uri="{FF2B5EF4-FFF2-40B4-BE49-F238E27FC236}">
                  <a16:creationId xmlns:a16="http://schemas.microsoft.com/office/drawing/2014/main" id="{6C634849-056A-FEAA-F613-861CEAB794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04005">
              <a:off x="3840" y="2688"/>
              <a:ext cx="1152" cy="6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3" name="Picture 9">
              <a:hlinkClick r:id="rId7"/>
              <a:extLst>
                <a:ext uri="{FF2B5EF4-FFF2-40B4-BE49-F238E27FC236}">
                  <a16:creationId xmlns:a16="http://schemas.microsoft.com/office/drawing/2014/main" id="{D0444D1D-87EA-1687-AB24-802D14A2D5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104"/>
              <a:ext cx="1152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5" name="Picture 11">
              <a:hlinkClick r:id="rId9"/>
              <a:extLst>
                <a:ext uri="{FF2B5EF4-FFF2-40B4-BE49-F238E27FC236}">
                  <a16:creationId xmlns:a16="http://schemas.microsoft.com/office/drawing/2014/main" id="{F4A4DC33-F516-F09D-9346-7D327B08D2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DBDADF"/>
                </a:clrFrom>
                <a:clrTo>
                  <a:srgbClr val="DBDAD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80882">
              <a:off x="3480" y="3384"/>
              <a:ext cx="492" cy="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7" name="Picture 13">
              <a:hlinkClick r:id="rId11"/>
              <a:extLst>
                <a:ext uri="{FF2B5EF4-FFF2-40B4-BE49-F238E27FC236}">
                  <a16:creationId xmlns:a16="http://schemas.microsoft.com/office/drawing/2014/main" id="{C04D138C-4716-0DFA-5C28-FAAD06575E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66340">
              <a:off x="4464" y="2064"/>
              <a:ext cx="486" cy="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639" name="Picture 15">
              <a:hlinkClick r:id="rId13"/>
              <a:extLst>
                <a:ext uri="{FF2B5EF4-FFF2-40B4-BE49-F238E27FC236}">
                  <a16:creationId xmlns:a16="http://schemas.microsoft.com/office/drawing/2014/main" id="{787F0B0A-ACC1-4CC8-F066-5C65A47490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3312"/>
              <a:ext cx="1488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05B0F49-FF19-2F78-1859-8494072C53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altLang="en-US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If line touches the circle at one point only that is called a </a:t>
            </a:r>
            <a:r>
              <a:rPr lang="en-US" altLang="en-US" sz="3600" b="1">
                <a:solidFill>
                  <a:srgbClr val="FF0000"/>
                </a:solidFill>
              </a:rPr>
              <a:t>tangent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If line connect the two point at the circle that is called a </a:t>
            </a:r>
            <a:r>
              <a:rPr lang="en-US" altLang="en-US" b="1">
                <a:solidFill>
                  <a:srgbClr val="FF0000"/>
                </a:solidFill>
              </a:rPr>
              <a:t>chord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If line intersect the circle at two point that is called </a:t>
            </a:r>
            <a:r>
              <a:rPr lang="en-US" altLang="en-US" b="1">
                <a:solidFill>
                  <a:srgbClr val="FF0000"/>
                </a:solidFill>
              </a:rPr>
              <a:t>secant</a:t>
            </a: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A7880308-D486-6236-4F1D-A37F860D97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001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Tangent Chord Secent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642AC04-673F-A188-43A1-C89B968CE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CC3300"/>
                </a:solidFill>
              </a:rPr>
              <a:t>    Formation  of tangent</a:t>
            </a:r>
          </a:p>
        </p:txBody>
      </p:sp>
      <p:sp>
        <p:nvSpPr>
          <p:cNvPr id="7174" name="Oval 6">
            <a:extLst>
              <a:ext uri="{FF2B5EF4-FFF2-40B4-BE49-F238E27FC236}">
                <a16:creationId xmlns:a16="http://schemas.microsoft.com/office/drawing/2014/main" id="{AD6260B7-4B63-F216-CE8C-99D4E3065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209800"/>
            <a:ext cx="3505200" cy="3505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7177" name="Group 9">
            <a:extLst>
              <a:ext uri="{FF2B5EF4-FFF2-40B4-BE49-F238E27FC236}">
                <a16:creationId xmlns:a16="http://schemas.microsoft.com/office/drawing/2014/main" id="{58609D67-254F-9BB0-4A16-DA4049C85E76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2133600"/>
            <a:ext cx="2209800" cy="609600"/>
            <a:chOff x="3408" y="1344"/>
            <a:chExt cx="1392" cy="384"/>
          </a:xfrm>
        </p:grpSpPr>
        <p:sp>
          <p:nvSpPr>
            <p:cNvPr id="7175" name="Text Box 7">
              <a:extLst>
                <a:ext uri="{FF2B5EF4-FFF2-40B4-BE49-F238E27FC236}">
                  <a16:creationId xmlns:a16="http://schemas.microsoft.com/office/drawing/2014/main" id="{045E09CA-5A81-4514-CD09-E3E0BEFB0B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344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/>
                <a:t>Circle</a:t>
              </a:r>
            </a:p>
          </p:txBody>
        </p:sp>
        <p:sp>
          <p:nvSpPr>
            <p:cNvPr id="7176" name="Line 8">
              <a:extLst>
                <a:ext uri="{FF2B5EF4-FFF2-40B4-BE49-F238E27FC236}">
                  <a16:creationId xmlns:a16="http://schemas.microsoft.com/office/drawing/2014/main" id="{A457529D-F253-220F-C299-541FDF7EF9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1440"/>
              <a:ext cx="720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8" name="Line 10">
            <a:extLst>
              <a:ext uri="{FF2B5EF4-FFF2-40B4-BE49-F238E27FC236}">
                <a16:creationId xmlns:a16="http://schemas.microsoft.com/office/drawing/2014/main" id="{1583D9D6-7EF2-17C2-6BB6-E192FBA05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4876800"/>
            <a:ext cx="6096000" cy="609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9343A2FB-F917-9D97-D330-CF67D8EE2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81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D8A81625-5F98-0520-C0E7-8C72699D4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410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56C64339-947F-9CD4-EB81-507E60EAC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9530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Secant</a:t>
            </a:r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EDC60288-9709-54C2-EFB3-05A8CFC9D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362200"/>
            <a:ext cx="762000" cy="2438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Text Box 15">
            <a:extLst>
              <a:ext uri="{FF2B5EF4-FFF2-40B4-BE49-F238E27FC236}">
                <a16:creationId xmlns:a16="http://schemas.microsoft.com/office/drawing/2014/main" id="{683C74BF-771A-7EAD-38A9-28383ACC7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8006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7184" name="Text Box 16">
            <a:extLst>
              <a:ext uri="{FF2B5EF4-FFF2-40B4-BE49-F238E27FC236}">
                <a16:creationId xmlns:a16="http://schemas.microsoft.com/office/drawing/2014/main" id="{F64A29F4-EE57-CA2B-E59D-FB031BFBC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828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  <p:grpSp>
        <p:nvGrpSpPr>
          <p:cNvPr id="7187" name="Group 19">
            <a:extLst>
              <a:ext uri="{FF2B5EF4-FFF2-40B4-BE49-F238E27FC236}">
                <a16:creationId xmlns:a16="http://schemas.microsoft.com/office/drawing/2014/main" id="{7D14FF9A-326B-1AE9-4625-3412D6EE49C4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3505200"/>
            <a:ext cx="2438400" cy="366713"/>
            <a:chOff x="3408" y="2208"/>
            <a:chExt cx="1536" cy="231"/>
          </a:xfrm>
        </p:grpSpPr>
        <p:sp>
          <p:nvSpPr>
            <p:cNvPr id="7185" name="Text Box 17">
              <a:extLst>
                <a:ext uri="{FF2B5EF4-FFF2-40B4-BE49-F238E27FC236}">
                  <a16:creationId xmlns:a16="http://schemas.microsoft.com/office/drawing/2014/main" id="{2D2531C8-00F9-089D-E303-78A454DE6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208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b="1"/>
                <a:t>Chord</a:t>
              </a:r>
            </a:p>
          </p:txBody>
        </p:sp>
        <p:sp>
          <p:nvSpPr>
            <p:cNvPr id="7186" name="Line 18">
              <a:extLst>
                <a:ext uri="{FF2B5EF4-FFF2-40B4-BE49-F238E27FC236}">
                  <a16:creationId xmlns:a16="http://schemas.microsoft.com/office/drawing/2014/main" id="{A9A19E08-BBBB-3508-AC80-5A86A42D33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08" y="235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8" name="Line 20">
            <a:extLst>
              <a:ext uri="{FF2B5EF4-FFF2-40B4-BE49-F238E27FC236}">
                <a16:creationId xmlns:a16="http://schemas.microsoft.com/office/drawing/2014/main" id="{380B1C3B-CB52-1FB0-0F66-4EC0E45350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19200" y="1447800"/>
            <a:ext cx="3886200" cy="20574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1A9275A9-DA53-FCCD-0F45-03BD96E1A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P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DE1BE8B0-B9F0-69E0-64AE-C18721262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09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/>
              <a:t>Tangent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1"/>
      <p:bldP spid="7179" grpId="0"/>
      <p:bldP spid="7180" grpId="0"/>
      <p:bldP spid="7181" grpId="0"/>
      <p:bldP spid="7183" grpId="0"/>
      <p:bldP spid="7184" grpId="0"/>
      <p:bldP spid="7189" grpId="0"/>
      <p:bldP spid="71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9ED94D9-6B03-A8D4-42A6-23B60C5E4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cmpd="sng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</a:t>
            </a:r>
            <a:r>
              <a:rPr lang="en-US" altLang="en-US" sz="2800">
                <a:solidFill>
                  <a:srgbClr val="CC3300"/>
                </a:solidFill>
              </a:rPr>
              <a:t>A</a:t>
            </a:r>
            <a:r>
              <a:rPr lang="en-US" altLang="en-US" sz="2800">
                <a:solidFill>
                  <a:srgbClr val="008000"/>
                </a:solidFill>
              </a:rPr>
              <a:t>P</a:t>
            </a:r>
            <a:r>
              <a:rPr lang="en-US" altLang="en-US" sz="2800">
                <a:solidFill>
                  <a:srgbClr val="CC3300"/>
                </a:solidFill>
              </a:rPr>
              <a:t>B</a:t>
            </a:r>
            <a:r>
              <a:rPr lang="en-US" altLang="en-US" sz="2800"/>
              <a:t> is called a </a:t>
            </a:r>
            <a:r>
              <a:rPr lang="en-US" altLang="en-US" sz="2800" b="1">
                <a:solidFill>
                  <a:srgbClr val="333333"/>
                </a:solidFill>
              </a:rPr>
              <a:t>tangent</a:t>
            </a:r>
            <a:r>
              <a:rPr lang="en-US" altLang="en-US" sz="2800">
                <a:solidFill>
                  <a:srgbClr val="333333"/>
                </a:solidFill>
              </a:rPr>
              <a:t> </a:t>
            </a:r>
            <a:r>
              <a:rPr lang="en-US" altLang="en-US" sz="2800"/>
              <a:t>to the circle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The touching point </a:t>
            </a:r>
            <a:r>
              <a:rPr lang="en-US" altLang="en-US" sz="2800">
                <a:solidFill>
                  <a:srgbClr val="008000"/>
                </a:solidFill>
              </a:rPr>
              <a:t>P</a:t>
            </a:r>
            <a:r>
              <a:rPr lang="en-US" altLang="en-US" sz="2800"/>
              <a:t> is called the point of contact.</a:t>
            </a: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97FAEC8C-91B2-0B1A-B1B6-4C994F343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86200"/>
            <a:ext cx="2133600" cy="2133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sz="1800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7D469259-CCA2-B5BE-76F9-875FDA1FC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76600"/>
            <a:ext cx="152400" cy="3352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AB6DEB02-35FA-11CB-4F42-B33E9DF8A9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876800"/>
            <a:ext cx="1066800" cy="76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C3D4379F-E21C-CF82-89D3-5FAE28048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334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B7A683A7-46D6-BDC2-D840-6F7CAA60B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124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CC3300"/>
                </a:solidFill>
              </a:rPr>
              <a:t>A</a:t>
            </a:r>
          </a:p>
        </p:txBody>
      </p:sp>
      <p:sp>
        <p:nvSpPr>
          <p:cNvPr id="5141" name="Text Box 21">
            <a:extLst>
              <a:ext uri="{FF2B5EF4-FFF2-40B4-BE49-F238E27FC236}">
                <a16:creationId xmlns:a16="http://schemas.microsoft.com/office/drawing/2014/main" id="{B607CD61-55F7-600A-2F13-613534CD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91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CC3300"/>
                </a:solidFill>
              </a:rPr>
              <a:t>B</a:t>
            </a:r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E2CA97B5-A0FF-EEC5-2E51-F3C465E2F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7244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8000"/>
                </a:solidFill>
              </a:rPr>
              <a:t>P</a:t>
            </a:r>
          </a:p>
        </p:txBody>
      </p:sp>
      <p:sp>
        <p:nvSpPr>
          <p:cNvPr id="5145" name="WordArt 25">
            <a:extLst>
              <a:ext uri="{FF2B5EF4-FFF2-40B4-BE49-F238E27FC236}">
                <a16:creationId xmlns:a16="http://schemas.microsoft.com/office/drawing/2014/main" id="{BC4E5558-8B46-F7FB-45F9-6D63455241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457200"/>
            <a:ext cx="66294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Defination of tangents</a:t>
            </a:r>
          </a:p>
        </p:txBody>
      </p:sp>
      <p:sp>
        <p:nvSpPr>
          <p:cNvPr id="5146" name="Oval 26">
            <a:extLst>
              <a:ext uri="{FF2B5EF4-FFF2-40B4-BE49-F238E27FC236}">
                <a16:creationId xmlns:a16="http://schemas.microsoft.com/office/drawing/2014/main" id="{43BEC0BC-06C6-E844-7028-A15AB5FFE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876800"/>
            <a:ext cx="76200" cy="76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5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124" grpId="0" animBg="1"/>
      <p:bldP spid="5138" grpId="0"/>
      <p:bldP spid="5140" grpId="0"/>
      <p:bldP spid="5141" grpId="0"/>
      <p:bldP spid="51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>
            <a:extLst>
              <a:ext uri="{FF2B5EF4-FFF2-40B4-BE49-F238E27FC236}">
                <a16:creationId xmlns:a16="http://schemas.microsoft.com/office/drawing/2014/main" id="{653D16B7-A1A4-6EB4-A769-47E80E6F5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362200"/>
            <a:ext cx="2438400" cy="2362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sz="1800"/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AC35EB2D-F36B-3F27-42F8-B14CBB155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438400"/>
            <a:ext cx="25908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9CFC8009-03A9-9D52-D0CE-BD6BBB3C6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00200"/>
            <a:ext cx="5181600" cy="4495800"/>
          </a:xfrm>
          <a:prstGeom prst="line">
            <a:avLst/>
          </a:prstGeom>
          <a:noFill/>
          <a:ln w="28575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6AE58ED6-3991-A83A-724C-5B2ADDEA63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95400" y="1371600"/>
            <a:ext cx="5562600" cy="426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C29EB9D7-07B7-A467-A7BA-1A93840B0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286000"/>
            <a:ext cx="76962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85535FA3-1DFE-F243-ABA2-DFA242DC75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648200"/>
            <a:ext cx="7315200" cy="304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Text Box 13">
            <a:extLst>
              <a:ext uri="{FF2B5EF4-FFF2-40B4-BE49-F238E27FC236}">
                <a16:creationId xmlns:a16="http://schemas.microsoft.com/office/drawing/2014/main" id="{E8C89290-99BF-CD7E-9C41-30BC41E19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0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211" name="Text Box 19">
            <a:extLst>
              <a:ext uri="{FF2B5EF4-FFF2-40B4-BE49-F238E27FC236}">
                <a16:creationId xmlns:a16="http://schemas.microsoft.com/office/drawing/2014/main" id="{C6AA98F4-BBCC-DBB7-0A1B-E3A4B8674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057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12" name="Text Box 20">
            <a:extLst>
              <a:ext uri="{FF2B5EF4-FFF2-40B4-BE49-F238E27FC236}">
                <a16:creationId xmlns:a16="http://schemas.microsoft.com/office/drawing/2014/main" id="{1A6642C7-3D6A-B729-51D8-2CB2F6FEA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5675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1800" b="1"/>
          </a:p>
        </p:txBody>
      </p:sp>
      <p:sp>
        <p:nvSpPr>
          <p:cNvPr id="8213" name="Text Box 21">
            <a:extLst>
              <a:ext uri="{FF2B5EF4-FFF2-40B4-BE49-F238E27FC236}">
                <a16:creationId xmlns:a16="http://schemas.microsoft.com/office/drawing/2014/main" id="{292DB1E5-620D-99C3-7ACF-453CC9C4D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7244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7BA29FD5-5DB4-AAA3-DDE2-61FC99DB5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5827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1800"/>
          </a:p>
        </p:txBody>
      </p:sp>
      <p:sp>
        <p:nvSpPr>
          <p:cNvPr id="8215" name="Text Box 23">
            <a:extLst>
              <a:ext uri="{FF2B5EF4-FFF2-40B4-BE49-F238E27FC236}">
                <a16:creationId xmlns:a16="http://schemas.microsoft.com/office/drawing/2014/main" id="{4AF48157-BB68-39AB-A2A9-CDB4FF668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5980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1800"/>
          </a:p>
        </p:txBody>
      </p:sp>
      <p:sp>
        <p:nvSpPr>
          <p:cNvPr id="8219" name="Text Box 27">
            <a:extLst>
              <a:ext uri="{FF2B5EF4-FFF2-40B4-BE49-F238E27FC236}">
                <a16:creationId xmlns:a16="http://schemas.microsoft.com/office/drawing/2014/main" id="{199D1D05-9701-336E-12EB-CD3E298947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876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chemeClr val="hlink"/>
                </a:solidFill>
              </a:rPr>
              <a:t>D</a:t>
            </a:r>
            <a:endParaRPr lang="en-US" altLang="en-US" sz="1800">
              <a:solidFill>
                <a:schemeClr val="hlink"/>
              </a:solidFill>
            </a:endParaRPr>
          </a:p>
        </p:txBody>
      </p:sp>
      <p:sp>
        <p:nvSpPr>
          <p:cNvPr id="8221" name="Text Box 29">
            <a:extLst>
              <a:ext uri="{FF2B5EF4-FFF2-40B4-BE49-F238E27FC236}">
                <a16:creationId xmlns:a16="http://schemas.microsoft.com/office/drawing/2014/main" id="{D1B33881-F2DB-3310-E44C-187056CDB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FF"/>
                </a:solidFill>
              </a:rPr>
              <a:t>E</a:t>
            </a:r>
          </a:p>
        </p:txBody>
      </p:sp>
      <p:sp>
        <p:nvSpPr>
          <p:cNvPr id="8222" name="Text Box 30">
            <a:extLst>
              <a:ext uri="{FF2B5EF4-FFF2-40B4-BE49-F238E27FC236}">
                <a16:creationId xmlns:a16="http://schemas.microsoft.com/office/drawing/2014/main" id="{6A3348E9-989A-C069-014E-5C372720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196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FF"/>
                </a:solidFill>
              </a:rPr>
              <a:t>F</a:t>
            </a:r>
          </a:p>
        </p:txBody>
      </p:sp>
      <p:sp>
        <p:nvSpPr>
          <p:cNvPr id="8223" name="Text Box 31">
            <a:extLst>
              <a:ext uri="{FF2B5EF4-FFF2-40B4-BE49-F238E27FC236}">
                <a16:creationId xmlns:a16="http://schemas.microsoft.com/office/drawing/2014/main" id="{2CB15151-BED2-FBC3-96D8-19E028BEE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3434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8224" name="Text Box 32">
            <a:extLst>
              <a:ext uri="{FF2B5EF4-FFF2-40B4-BE49-F238E27FC236}">
                <a16:creationId xmlns:a16="http://schemas.microsoft.com/office/drawing/2014/main" id="{2265797B-B1EE-C67E-8437-D2AB0383B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362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8227" name="Text Box 35">
            <a:extLst>
              <a:ext uri="{FF2B5EF4-FFF2-40B4-BE49-F238E27FC236}">
                <a16:creationId xmlns:a16="http://schemas.microsoft.com/office/drawing/2014/main" id="{131756A0-D8D8-9421-9867-838BD6C9C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P</a:t>
            </a:r>
          </a:p>
        </p:txBody>
      </p:sp>
      <p:sp>
        <p:nvSpPr>
          <p:cNvPr id="8228" name="Text Box 36">
            <a:extLst>
              <a:ext uri="{FF2B5EF4-FFF2-40B4-BE49-F238E27FC236}">
                <a16:creationId xmlns:a16="http://schemas.microsoft.com/office/drawing/2014/main" id="{117CF788-4C49-2A04-874D-B69D0E527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814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Q</a:t>
            </a:r>
          </a:p>
        </p:txBody>
      </p:sp>
      <p:sp>
        <p:nvSpPr>
          <p:cNvPr id="8232" name="Line 40">
            <a:extLst>
              <a:ext uri="{FF2B5EF4-FFF2-40B4-BE49-F238E27FC236}">
                <a16:creationId xmlns:a16="http://schemas.microsoft.com/office/drawing/2014/main" id="{EC4CA514-6EE6-4AE5-170E-427D9920B5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867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4" name="Line 42">
            <a:extLst>
              <a:ext uri="{FF2B5EF4-FFF2-40B4-BE49-F238E27FC236}">
                <a16:creationId xmlns:a16="http://schemas.microsoft.com/office/drawing/2014/main" id="{E2A3B510-3B31-AC3B-A211-62FE87BE0E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6248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6" name="Line 44">
            <a:extLst>
              <a:ext uri="{FF2B5EF4-FFF2-40B4-BE49-F238E27FC236}">
                <a16:creationId xmlns:a16="http://schemas.microsoft.com/office/drawing/2014/main" id="{9CD71324-E2F2-8027-7F8F-2921B9258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601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37" name="Text Box 45">
            <a:extLst>
              <a:ext uri="{FF2B5EF4-FFF2-40B4-BE49-F238E27FC236}">
                <a16:creationId xmlns:a16="http://schemas.microsoft.com/office/drawing/2014/main" id="{0C401FE8-FAD1-525E-D85E-93431DA63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0"/>
            <a:ext cx="7826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800"/>
          </a:p>
        </p:txBody>
      </p:sp>
      <p:sp>
        <p:nvSpPr>
          <p:cNvPr id="8238" name="Text Box 46">
            <a:extLst>
              <a:ext uri="{FF2B5EF4-FFF2-40B4-BE49-F238E27FC236}">
                <a16:creationId xmlns:a16="http://schemas.microsoft.com/office/drawing/2014/main" id="{D3DEB173-CCCE-965B-CDF4-723170D6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96000"/>
            <a:ext cx="701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We construct </a:t>
            </a:r>
            <a:r>
              <a:rPr lang="en-US" altLang="en-US" sz="2800" b="1">
                <a:solidFill>
                  <a:srgbClr val="FF0000"/>
                </a:solidFill>
              </a:rPr>
              <a:t>four</a:t>
            </a:r>
            <a:r>
              <a:rPr lang="en-US" altLang="en-US" sz="2800" b="1"/>
              <a:t> tangents</a:t>
            </a:r>
            <a:r>
              <a:rPr lang="en-US" altLang="en-US" sz="1800"/>
              <a:t>  </a:t>
            </a:r>
            <a:r>
              <a:rPr lang="en-US" altLang="en-US" sz="1800" b="1">
                <a:solidFill>
                  <a:srgbClr val="FF0000"/>
                </a:solidFill>
              </a:rPr>
              <a:t>AB</a:t>
            </a:r>
            <a:r>
              <a:rPr lang="en-US" altLang="en-US" sz="1800" b="1"/>
              <a:t>,</a:t>
            </a:r>
            <a:r>
              <a:rPr lang="en-US" altLang="en-US" sz="1800" b="1">
                <a:solidFill>
                  <a:srgbClr val="33CC33"/>
                </a:solidFill>
              </a:rPr>
              <a:t>CD</a:t>
            </a:r>
            <a:r>
              <a:rPr lang="en-US" altLang="en-US" sz="1800" b="1"/>
              <a:t>,</a:t>
            </a:r>
            <a:r>
              <a:rPr lang="en-US" altLang="en-US" sz="1800" b="1">
                <a:solidFill>
                  <a:srgbClr val="FF00FF"/>
                </a:solidFill>
              </a:rPr>
              <a:t> EF</a:t>
            </a:r>
            <a:r>
              <a:rPr lang="en-US" altLang="en-US" sz="1800" b="1"/>
              <a:t>  &amp;  </a:t>
            </a:r>
            <a:r>
              <a:rPr lang="en-US" altLang="en-US" sz="1800" b="1">
                <a:solidFill>
                  <a:srgbClr val="0000FF"/>
                </a:solidFill>
              </a:rPr>
              <a:t>GH</a:t>
            </a:r>
          </a:p>
        </p:txBody>
      </p:sp>
      <p:sp>
        <p:nvSpPr>
          <p:cNvPr id="8239" name="Text Box 47">
            <a:extLst>
              <a:ext uri="{FF2B5EF4-FFF2-40B4-BE49-F238E27FC236}">
                <a16:creationId xmlns:a16="http://schemas.microsoft.com/office/drawing/2014/main" id="{F27E9CC8-BE88-13F9-062B-2500FC08E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800"/>
          </a:p>
        </p:txBody>
      </p:sp>
      <p:sp>
        <p:nvSpPr>
          <p:cNvPr id="8240" name="Text Box 48">
            <a:extLst>
              <a:ext uri="{FF2B5EF4-FFF2-40B4-BE49-F238E27FC236}">
                <a16:creationId xmlns:a16="http://schemas.microsoft.com/office/drawing/2014/main" id="{5654765A-FDD4-9954-816F-85F3F9533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"/>
            <a:ext cx="655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8241" name="Text Box 49">
            <a:extLst>
              <a:ext uri="{FF2B5EF4-FFF2-40B4-BE49-F238E27FC236}">
                <a16:creationId xmlns:a16="http://schemas.microsoft.com/office/drawing/2014/main" id="{C347D629-0867-69FC-1F20-242360428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660033"/>
                </a:solidFill>
              </a:rPr>
              <a:t>When two circles do not touch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3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3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3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3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11" grpId="0"/>
      <p:bldP spid="8213" grpId="0"/>
      <p:bldP spid="8219" grpId="0"/>
      <p:bldP spid="8221" grpId="0"/>
      <p:bldP spid="8222" grpId="0"/>
      <p:bldP spid="8223" grpId="0"/>
      <p:bldP spid="8224" grpId="0"/>
      <p:bldP spid="8227" grpId="0"/>
      <p:bldP spid="8228" grpId="0"/>
      <p:bldP spid="8238" grpId="0"/>
      <p:bldP spid="82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Line 9">
            <a:extLst>
              <a:ext uri="{FF2B5EF4-FFF2-40B4-BE49-F238E27FC236}">
                <a16:creationId xmlns:a16="http://schemas.microsoft.com/office/drawing/2014/main" id="{47218859-43E6-32FA-E5A1-316AA97145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2362200"/>
            <a:ext cx="304800" cy="3429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3E3B51F7-DFA0-518B-0392-2AC71F8E3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362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B02260EC-4ADA-A0DC-A9CD-6297B0337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43200"/>
            <a:ext cx="2667000" cy="2514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E52BC717-0D25-9DEC-4B5F-71FC9DE4E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971800"/>
            <a:ext cx="25146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3277C933-EF2C-D98E-4002-798CC70B7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590800"/>
            <a:ext cx="64770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D449FA6D-7143-E9A0-A41A-3A6DD3BD9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5181600"/>
            <a:ext cx="6248400" cy="3048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617F35E5-43E4-EA3F-795A-6A1CE57B3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908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/>
            <a:r>
              <a:rPr lang="en-US" altLang="en-US" sz="1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4FEF203F-658F-DC3E-7286-7C2E07D09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257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C</a:t>
            </a: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5B15B75E-69F0-4AA5-5E19-62724A517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410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D</a:t>
            </a:r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471725C3-01F7-6934-9D72-2163DC1A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624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O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C30DF095-1DF5-996F-1DEF-14D25D428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404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O</a:t>
            </a:r>
            <a:r>
              <a:rPr lang="en-US" altLang="en-US" sz="1800" b="1" baseline="30000"/>
              <a:t>’</a:t>
            </a:r>
            <a:endParaRPr lang="en-US" altLang="en-US" sz="1800" b="1"/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63E05DF4-31D0-8272-5C9B-6E4050EA5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36941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.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7B2D79C7-6B45-FD5A-50B9-0001836AC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25" y="3846513"/>
            <a:ext cx="24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.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16617DE8-C714-92F1-15A1-3F7244F61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91200"/>
            <a:ext cx="7635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altLang="en-US" sz="1800"/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36003CC0-C7B3-3808-8BF7-457B9B965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We can construct  </a:t>
            </a:r>
            <a:r>
              <a:rPr lang="en-US" altLang="en-US" sz="2800" b="1">
                <a:solidFill>
                  <a:srgbClr val="FF0000"/>
                </a:solidFill>
              </a:rPr>
              <a:t>three</a:t>
            </a:r>
            <a:r>
              <a:rPr lang="en-US" altLang="en-US" sz="2800" b="1"/>
              <a:t> tangents  </a:t>
            </a:r>
            <a:r>
              <a:rPr lang="en-US" altLang="en-US" sz="2800" b="1">
                <a:solidFill>
                  <a:srgbClr val="FF0000"/>
                </a:solidFill>
              </a:rPr>
              <a:t>APB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33CC33"/>
                </a:solidFill>
              </a:rPr>
              <a:t>CQD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0000FF"/>
                </a:solidFill>
              </a:rPr>
              <a:t>PRQ</a:t>
            </a:r>
          </a:p>
        </p:txBody>
      </p:sp>
      <p:sp>
        <p:nvSpPr>
          <p:cNvPr id="9242" name="Text Box 26">
            <a:extLst>
              <a:ext uri="{FF2B5EF4-FFF2-40B4-BE49-F238E27FC236}">
                <a16:creationId xmlns:a16="http://schemas.microsoft.com/office/drawing/2014/main" id="{03AC90C8-093C-FF8F-CF2F-D167D4718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"/>
            <a:ext cx="746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1800"/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282D719E-1B60-E275-5412-20C3B0EB7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>
                <a:solidFill>
                  <a:srgbClr val="660033"/>
                </a:solidFill>
              </a:rPr>
              <a:t>When two circles touches externally</a:t>
            </a:r>
          </a:p>
        </p:txBody>
      </p:sp>
      <p:sp>
        <p:nvSpPr>
          <p:cNvPr id="9244" name="Text Box 28">
            <a:extLst>
              <a:ext uri="{FF2B5EF4-FFF2-40B4-BE49-F238E27FC236}">
                <a16:creationId xmlns:a16="http://schemas.microsoft.com/office/drawing/2014/main" id="{9A70AB2C-98E2-B578-E4EA-6A836D73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4384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P</a:t>
            </a:r>
          </a:p>
        </p:txBody>
      </p:sp>
      <p:sp>
        <p:nvSpPr>
          <p:cNvPr id="9245" name="Text Box 29">
            <a:extLst>
              <a:ext uri="{FF2B5EF4-FFF2-40B4-BE49-F238E27FC236}">
                <a16:creationId xmlns:a16="http://schemas.microsoft.com/office/drawing/2014/main" id="{E39DBF1D-0F59-D70B-B6F5-C5EF9136E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9247" name="Text Box 31">
            <a:extLst>
              <a:ext uri="{FF2B5EF4-FFF2-40B4-BE49-F238E27FC236}">
                <a16:creationId xmlns:a16="http://schemas.microsoft.com/office/drawing/2014/main" id="{EA9A268C-2882-7D19-E549-AC8600714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1398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1</a:t>
            </a:r>
            <a:r>
              <a:rPr lang="en-US" altLang="en-US" sz="1800" b="1" baseline="30000">
                <a:solidFill>
                  <a:srgbClr val="FF0000"/>
                </a:solidFill>
              </a:rPr>
              <a:t>st</a:t>
            </a:r>
            <a:r>
              <a:rPr lang="en-US" altLang="en-US" sz="1800" b="1">
                <a:solidFill>
                  <a:srgbClr val="FF0000"/>
                </a:solidFill>
              </a:rPr>
              <a:t> Tangent</a:t>
            </a:r>
          </a:p>
        </p:txBody>
      </p:sp>
      <p:sp>
        <p:nvSpPr>
          <p:cNvPr id="9250" name="Text Box 34">
            <a:extLst>
              <a:ext uri="{FF2B5EF4-FFF2-40B4-BE49-F238E27FC236}">
                <a16:creationId xmlns:a16="http://schemas.microsoft.com/office/drawing/2014/main" id="{38EAF94C-4CDA-E8FC-791E-431727624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102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2</a:t>
            </a:r>
            <a:r>
              <a:rPr lang="en-US" altLang="en-US" sz="1800" b="1" baseline="30000">
                <a:solidFill>
                  <a:srgbClr val="33CC33"/>
                </a:solidFill>
              </a:rPr>
              <a:t>nd</a:t>
            </a:r>
            <a:r>
              <a:rPr lang="en-US" altLang="en-US" sz="1800" b="1">
                <a:solidFill>
                  <a:srgbClr val="33CC33"/>
                </a:solidFill>
              </a:rPr>
              <a:t> Tangent</a:t>
            </a:r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E1F0C672-9306-0B3C-A0D3-A85B23ABD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773238"/>
            <a:ext cx="141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0000FF"/>
                </a:solidFill>
              </a:rPr>
              <a:t>3</a:t>
            </a:r>
            <a:r>
              <a:rPr lang="en-US" altLang="en-US" sz="1800" b="1" baseline="30000">
                <a:solidFill>
                  <a:srgbClr val="0000FF"/>
                </a:solidFill>
              </a:rPr>
              <a:t>rd</a:t>
            </a:r>
            <a:r>
              <a:rPr lang="en-US" altLang="en-US" sz="1800" b="1">
                <a:solidFill>
                  <a:srgbClr val="0000FF"/>
                </a:solidFill>
              </a:rPr>
              <a:t> Tangent</a:t>
            </a:r>
          </a:p>
        </p:txBody>
      </p:sp>
      <p:sp>
        <p:nvSpPr>
          <p:cNvPr id="9252" name="Text Box 36">
            <a:extLst>
              <a:ext uri="{FF2B5EF4-FFF2-40B4-BE49-F238E27FC236}">
                <a16:creationId xmlns:a16="http://schemas.microsoft.com/office/drawing/2014/main" id="{DE634F31-9CE2-7B6B-2186-3462F4BE4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862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R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3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3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3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3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3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3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3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3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3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3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/>
      <p:bldP spid="9227" grpId="0"/>
      <p:bldP spid="9228" grpId="0"/>
      <p:bldP spid="9229" grpId="0"/>
      <p:bldP spid="9231" grpId="1"/>
      <p:bldP spid="9232" grpId="0"/>
      <p:bldP spid="9240" grpId="0"/>
      <p:bldP spid="9243" grpId="0"/>
      <p:bldP spid="9244" grpId="0"/>
      <p:bldP spid="9245" grpId="0"/>
      <p:bldP spid="9247" grpId="0"/>
      <p:bldP spid="9250" grpId="0"/>
      <p:bldP spid="9251" grpId="0"/>
      <p:bldP spid="92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95201B1-EB21-3C22-D897-DC2081D32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u="sng">
                <a:solidFill>
                  <a:srgbClr val="CC3300"/>
                </a:solidFill>
              </a:rPr>
              <a:t>When two circles intersect each other</a:t>
            </a:r>
            <a:r>
              <a:rPr lang="en-US" altLang="en-US" sz="2800"/>
              <a:t> </a:t>
            </a:r>
            <a:endParaRPr lang="en-US" altLang="en-US"/>
          </a:p>
        </p:txBody>
      </p:sp>
      <p:sp>
        <p:nvSpPr>
          <p:cNvPr id="11271" name="Oval 7">
            <a:extLst>
              <a:ext uri="{FF2B5EF4-FFF2-40B4-BE49-F238E27FC236}">
                <a16:creationId xmlns:a16="http://schemas.microsoft.com/office/drawing/2014/main" id="{790A22EB-9360-19CE-3124-76A7BA59A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286000"/>
            <a:ext cx="2895600" cy="274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11272" name="Oval 8">
            <a:extLst>
              <a:ext uri="{FF2B5EF4-FFF2-40B4-BE49-F238E27FC236}">
                <a16:creationId xmlns:a16="http://schemas.microsoft.com/office/drawing/2014/main" id="{8BA77A6D-96FC-3B8D-6F6D-41AFB7F4B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86000"/>
            <a:ext cx="3048000" cy="304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BF405CB7-05B6-074B-227A-4B4E5C87ED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6800" y="2286000"/>
            <a:ext cx="6019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DF229EA2-2F28-9106-BC8F-A75654CD38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6172200" cy="76200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525DCEC9-2CEF-D240-A540-CCD8A3415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90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7426A2E2-C36A-0AD3-5B97-B2E3A1A3F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050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2568B6B4-773C-1ADF-69DB-718A9F246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50657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C</a:t>
            </a:r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7566D86F-0570-B07E-5E57-1FC2EB341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52943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D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FB4F2509-70CF-8987-8BFF-29161F7B4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1398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FF0000"/>
                </a:solidFill>
              </a:rPr>
              <a:t>1</a:t>
            </a:r>
            <a:r>
              <a:rPr lang="en-US" altLang="en-US" sz="1800" b="1" baseline="30000">
                <a:solidFill>
                  <a:srgbClr val="FF0000"/>
                </a:solidFill>
              </a:rPr>
              <a:t>st</a:t>
            </a:r>
            <a:r>
              <a:rPr lang="en-US" altLang="en-US" sz="1800" b="1">
                <a:solidFill>
                  <a:srgbClr val="FF0000"/>
                </a:solidFill>
              </a:rPr>
              <a:t> Tangent</a:t>
            </a:r>
          </a:p>
        </p:txBody>
      </p:sp>
      <p:sp>
        <p:nvSpPr>
          <p:cNvPr id="11282" name="Line 18">
            <a:extLst>
              <a:ext uri="{FF2B5EF4-FFF2-40B4-BE49-F238E27FC236}">
                <a16:creationId xmlns:a16="http://schemas.microsoft.com/office/drawing/2014/main" id="{3D205FF5-9357-D3CD-91A6-F5270F209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9812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4DA1DC85-89EE-3009-C528-C1C72C2C3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>
                <a:solidFill>
                  <a:srgbClr val="33CC33"/>
                </a:solidFill>
              </a:rPr>
              <a:t>2</a:t>
            </a:r>
            <a:r>
              <a:rPr lang="en-US" altLang="en-US" sz="1800" b="1" baseline="30000">
                <a:solidFill>
                  <a:srgbClr val="33CC33"/>
                </a:solidFill>
              </a:rPr>
              <a:t>nd</a:t>
            </a:r>
            <a:r>
              <a:rPr lang="en-US" altLang="en-US" sz="1800" b="1">
                <a:solidFill>
                  <a:srgbClr val="33CC33"/>
                </a:solidFill>
              </a:rPr>
              <a:t> Tangent</a:t>
            </a:r>
          </a:p>
        </p:txBody>
      </p:sp>
      <p:sp>
        <p:nvSpPr>
          <p:cNvPr id="11284" name="Line 20">
            <a:extLst>
              <a:ext uri="{FF2B5EF4-FFF2-40B4-BE49-F238E27FC236}">
                <a16:creationId xmlns:a16="http://schemas.microsoft.com/office/drawing/2014/main" id="{0C015FDC-4DC7-864F-9843-DE2F037472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49530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9F2D3909-6764-1F9F-0488-FDC31922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505200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O</a:t>
            </a:r>
          </a:p>
        </p:txBody>
      </p:sp>
      <p:sp>
        <p:nvSpPr>
          <p:cNvPr id="11288" name="Text Box 24">
            <a:extLst>
              <a:ext uri="{FF2B5EF4-FFF2-40B4-BE49-F238E27FC236}">
                <a16:creationId xmlns:a16="http://schemas.microsoft.com/office/drawing/2014/main" id="{4BA89047-D2CC-2EEB-BC98-4DB484577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325" y="3617913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O</a:t>
            </a:r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87853E5F-9C4C-25AF-ED9B-9DC17DE18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2004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/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7D794C48-207C-7178-083B-9AE54FD84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81400"/>
            <a:ext cx="242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!</a:t>
            </a: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882865B6-FCBB-3DB9-1DAC-995237F86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200400"/>
            <a:ext cx="449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.</a:t>
            </a: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F0FDF08B-3B58-BA71-1BC9-703D865FF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22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b="1"/>
              <a:t>.</a:t>
            </a:r>
          </a:p>
        </p:txBody>
      </p:sp>
      <p:sp>
        <p:nvSpPr>
          <p:cNvPr id="11297" name="Text Box 33">
            <a:extLst>
              <a:ext uri="{FF2B5EF4-FFF2-40B4-BE49-F238E27FC236}">
                <a16:creationId xmlns:a16="http://schemas.microsoft.com/office/drawing/2014/main" id="{B9E84182-F978-628C-5F65-940BB01B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1298" name="Text Box 34">
            <a:extLst>
              <a:ext uri="{FF2B5EF4-FFF2-40B4-BE49-F238E27FC236}">
                <a16:creationId xmlns:a16="http://schemas.microsoft.com/office/drawing/2014/main" id="{B6643386-57B8-0DE2-3BE0-9669EED07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67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1299" name="Text Box 35">
            <a:extLst>
              <a:ext uri="{FF2B5EF4-FFF2-40B4-BE49-F238E27FC236}">
                <a16:creationId xmlns:a16="http://schemas.microsoft.com/office/drawing/2014/main" id="{F5A14781-F125-4A52-BAE3-30EFEC1FE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9120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We can construct </a:t>
            </a:r>
            <a:r>
              <a:rPr lang="en-US" altLang="en-US" sz="2800" b="1">
                <a:solidFill>
                  <a:srgbClr val="0000FF"/>
                </a:solidFill>
              </a:rPr>
              <a:t>two</a:t>
            </a:r>
            <a:r>
              <a:rPr lang="en-US" altLang="en-US" sz="2800" b="1"/>
              <a:t> tangents  </a:t>
            </a:r>
            <a:r>
              <a:rPr lang="en-US" altLang="en-US" sz="2800" b="1">
                <a:solidFill>
                  <a:srgbClr val="FF0000"/>
                </a:solidFill>
              </a:rPr>
              <a:t>AB</a:t>
            </a:r>
            <a:r>
              <a:rPr lang="en-US" altLang="en-US" sz="2800" b="1"/>
              <a:t>, </a:t>
            </a:r>
            <a:r>
              <a:rPr lang="en-US" altLang="en-US" sz="2800" b="1">
                <a:solidFill>
                  <a:srgbClr val="33CC33"/>
                </a:solidFill>
              </a:rPr>
              <a:t>CD</a:t>
            </a:r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3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4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5"/>
      <p:bldP spid="11271" grpId="0" animBg="1"/>
      <p:bldP spid="11275" grpId="0"/>
      <p:bldP spid="11276" grpId="0"/>
      <p:bldP spid="11277" grpId="0"/>
      <p:bldP spid="11279" grpId="0"/>
      <p:bldP spid="11281" grpId="0"/>
      <p:bldP spid="11283" grpId="0"/>
      <p:bldP spid="11286" grpId="0"/>
      <p:bldP spid="11288" grpId="0"/>
      <p:bldP spid="11290" grpId="0"/>
      <p:bldP spid="11293" grpId="0"/>
      <p:bldP spid="11294" grpId="0"/>
      <p:bldP spid="1129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434</Words>
  <Application>Microsoft Office PowerPoint</Application>
  <PresentationFormat>On-screen Show (4:3)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Wingdings</vt:lpstr>
      <vt:lpstr>Georgia</vt:lpstr>
      <vt:lpstr>Calibri</vt:lpstr>
      <vt:lpstr>Default Design</vt:lpstr>
      <vt:lpstr>Layers</vt:lpstr>
      <vt:lpstr>PowerPoint Presentation</vt:lpstr>
      <vt:lpstr>Objectives</vt:lpstr>
      <vt:lpstr>Requirements:-</vt:lpstr>
      <vt:lpstr>PowerPoint Presentation</vt:lpstr>
      <vt:lpstr>    Formation  of tangent</vt:lpstr>
      <vt:lpstr>PowerPoint Presentation</vt:lpstr>
      <vt:lpstr>PowerPoint Presentation</vt:lpstr>
      <vt:lpstr>PowerPoint Presentation</vt:lpstr>
      <vt:lpstr>When two circles intersect each other </vt:lpstr>
      <vt:lpstr>PowerPoint Presentation</vt:lpstr>
      <vt:lpstr>When two concurrent circles</vt:lpstr>
      <vt:lpstr>PowerPoint Presentation</vt:lpstr>
      <vt:lpstr>PowerPoint Presentation</vt:lpstr>
      <vt:lpstr>PowerPoint Presentation</vt:lpstr>
      <vt:lpstr>Acknowledgment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Tangents of a Circle</dc:title>
  <dc:creator>User</dc:creator>
  <cp:keywords>Tangents of a Circle</cp:keywords>
  <cp:lastModifiedBy>Nayan GRIFFITHS</cp:lastModifiedBy>
  <cp:revision>49</cp:revision>
  <dcterms:created xsi:type="dcterms:W3CDTF">2006-02-25T05:01:16Z</dcterms:created>
  <dcterms:modified xsi:type="dcterms:W3CDTF">2023-03-12T17:42:50Z</dcterms:modified>
</cp:coreProperties>
</file>